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5"/>
  </p:notesMasterIdLst>
  <p:sldIdLst>
    <p:sldId id="256" r:id="rId2"/>
    <p:sldId id="257" r:id="rId3"/>
    <p:sldId id="281" r:id="rId4"/>
    <p:sldId id="258" r:id="rId5"/>
    <p:sldId id="260" r:id="rId6"/>
    <p:sldId id="259" r:id="rId7"/>
    <p:sldId id="261" r:id="rId8"/>
    <p:sldId id="262" r:id="rId9"/>
    <p:sldId id="263" r:id="rId10"/>
    <p:sldId id="264" r:id="rId11"/>
    <p:sldId id="265" r:id="rId12"/>
    <p:sldId id="266" r:id="rId13"/>
    <p:sldId id="267" r:id="rId14"/>
    <p:sldId id="272" r:id="rId15"/>
    <p:sldId id="268" r:id="rId16"/>
    <p:sldId id="276" r:id="rId17"/>
    <p:sldId id="279" r:id="rId18"/>
    <p:sldId id="270" r:id="rId19"/>
    <p:sldId id="277" r:id="rId20"/>
    <p:sldId id="282" r:id="rId21"/>
    <p:sldId id="283" r:id="rId22"/>
    <p:sldId id="285" r:id="rId23"/>
    <p:sldId id="271" r:id="rId2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292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44"/>
    <p:restoredTop sz="76494"/>
  </p:normalViewPr>
  <p:slideViewPr>
    <p:cSldViewPr snapToGrid="0" snapToObjects="1">
      <p:cViewPr varScale="1">
        <p:scale>
          <a:sx n="82" d="100"/>
          <a:sy n="82" d="100"/>
        </p:scale>
        <p:origin x="21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gif>
</file>

<file path=ppt/media/image4.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wrap="square"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wrap="square"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600450"/>
          </a:xfrm>
          <a:prstGeom prst="rect">
            <a:avLst/>
          </a:prstGeom>
          <a:noFill/>
          <a:ln>
            <a:noFill/>
          </a:ln>
        </p:spPr>
        <p:txBody>
          <a:bodyPr wrap="square" lIns="91425" tIns="91425" rIns="91425" bIns="91425" anchor="t" anchorCtr="0"/>
          <a:lstStyle>
            <a:lvl1pPr marL="0" marR="0" lvl="0" indent="0" algn="l" rtl="0">
              <a:spcBef>
                <a:spcPts val="0"/>
              </a:spcBef>
              <a:buChar char="●"/>
              <a:defRPr sz="1200" b="0" i="0" u="none" strike="noStrike" cap="none">
                <a:solidFill>
                  <a:schemeClr val="dk1"/>
                </a:solidFill>
                <a:latin typeface="Calibri"/>
                <a:ea typeface="Calibri"/>
                <a:cs typeface="Calibri"/>
                <a:sym typeface="Calibri"/>
              </a:defRPr>
            </a:lvl1pPr>
            <a:lvl2pPr marL="457200" marR="0" lvl="1" indent="0" algn="l" rtl="0">
              <a:spcBef>
                <a:spcPts val="0"/>
              </a:spcBef>
              <a:buChar char="○"/>
              <a:defRPr sz="1200" b="0" i="0" u="none" strike="noStrike" cap="none">
                <a:solidFill>
                  <a:schemeClr val="dk1"/>
                </a:solidFill>
                <a:latin typeface="Calibri"/>
                <a:ea typeface="Calibri"/>
                <a:cs typeface="Calibri"/>
                <a:sym typeface="Calibri"/>
              </a:defRPr>
            </a:lvl2pPr>
            <a:lvl3pPr marL="914400" marR="0" lvl="2" indent="0" algn="l" rtl="0">
              <a:spcBef>
                <a:spcPts val="0"/>
              </a:spcBef>
              <a:buChar char="■"/>
              <a:defRPr sz="1200" b="0" i="0" u="none" strike="noStrike" cap="none">
                <a:solidFill>
                  <a:schemeClr val="dk1"/>
                </a:solidFill>
                <a:latin typeface="Calibri"/>
                <a:ea typeface="Calibri"/>
                <a:cs typeface="Calibri"/>
                <a:sym typeface="Calibri"/>
              </a:defRPr>
            </a:lvl3pPr>
            <a:lvl4pPr marL="1371600" marR="0" lvl="3" indent="0" algn="l" rtl="0">
              <a:spcBef>
                <a:spcPts val="0"/>
              </a:spcBef>
              <a:buChar char="●"/>
              <a:defRPr sz="1200" b="0" i="0" u="none" strike="noStrike" cap="none">
                <a:solidFill>
                  <a:schemeClr val="dk1"/>
                </a:solidFill>
                <a:latin typeface="Calibri"/>
                <a:ea typeface="Calibri"/>
                <a:cs typeface="Calibri"/>
                <a:sym typeface="Calibri"/>
              </a:defRPr>
            </a:lvl4pPr>
            <a:lvl5pPr marL="1828800" marR="0" lvl="4" indent="0" algn="l" rtl="0">
              <a:spcBef>
                <a:spcPts val="0"/>
              </a:spcBef>
              <a:buChar char="○"/>
              <a:defRPr sz="1200" b="0" i="0" u="none" strike="noStrike" cap="none">
                <a:solidFill>
                  <a:schemeClr val="dk1"/>
                </a:solidFill>
                <a:latin typeface="Calibri"/>
                <a:ea typeface="Calibri"/>
                <a:cs typeface="Calibri"/>
                <a:sym typeface="Calibri"/>
              </a:defRPr>
            </a:lvl5pPr>
            <a:lvl6pPr marL="2286000" marR="0" lvl="5" indent="0" algn="l" rtl="0">
              <a:spcBef>
                <a:spcPts val="0"/>
              </a:spcBef>
              <a:buChar char="■"/>
              <a:defRPr sz="1200" b="0" i="0" u="none" strike="noStrike" cap="none">
                <a:solidFill>
                  <a:schemeClr val="dk1"/>
                </a:solidFill>
                <a:latin typeface="Calibri"/>
                <a:ea typeface="Calibri"/>
                <a:cs typeface="Calibri"/>
                <a:sym typeface="Calibri"/>
              </a:defRPr>
            </a:lvl6pPr>
            <a:lvl7pPr marL="2743200" marR="0" lvl="6" indent="0" algn="l" rtl="0">
              <a:spcBef>
                <a:spcPts val="0"/>
              </a:spcBef>
              <a:buChar char="●"/>
              <a:defRPr sz="1200" b="0" i="0" u="none" strike="noStrike" cap="none">
                <a:solidFill>
                  <a:schemeClr val="dk1"/>
                </a:solidFill>
                <a:latin typeface="Calibri"/>
                <a:ea typeface="Calibri"/>
                <a:cs typeface="Calibri"/>
                <a:sym typeface="Calibri"/>
              </a:defRPr>
            </a:lvl7pPr>
            <a:lvl8pPr marL="3200400" marR="0" lvl="7" indent="0" algn="l" rtl="0">
              <a:spcBef>
                <a:spcPts val="0"/>
              </a:spcBef>
              <a:buChar char="○"/>
              <a:defRPr sz="1200" b="0" i="0" u="none" strike="noStrike" cap="none">
                <a:solidFill>
                  <a:schemeClr val="dk1"/>
                </a:solidFill>
                <a:latin typeface="Calibri"/>
                <a:ea typeface="Calibri"/>
                <a:cs typeface="Calibri"/>
                <a:sym typeface="Calibri"/>
              </a:defRPr>
            </a:lvl8pPr>
            <a:lvl9pPr marL="3657600" marR="0" lvl="8" indent="0" algn="l" rtl="0">
              <a:spcBef>
                <a:spcPts val="0"/>
              </a:spcBef>
              <a:buChar char="■"/>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wrap="square"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0981120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en.wikipedia.org/wiki/Net_force"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txBox="1">
            <a:spLocks noGrp="1"/>
          </p:cNvSpPr>
          <p:nvPr>
            <p:ph type="body" idx="1"/>
          </p:nvPr>
        </p:nvSpPr>
        <p:spPr>
          <a:xfrm>
            <a:off x="685800" y="4400550"/>
            <a:ext cx="5486399" cy="3600450"/>
          </a:xfrm>
          <a:prstGeom prst="rect">
            <a:avLst/>
          </a:prstGeom>
        </p:spPr>
        <p:txBody>
          <a:bodyPr wrap="square" lIns="91425" tIns="91425" rIns="91425" bIns="91425" anchor="t" anchorCtr="0">
            <a:noAutofit/>
          </a:bodyPr>
          <a:lstStyle/>
          <a:p>
            <a:pPr lvl="0">
              <a:spcBef>
                <a:spcPts val="0"/>
              </a:spcBef>
              <a:buNone/>
            </a:pPr>
            <a:endParaRPr/>
          </a:p>
        </p:txBody>
      </p:sp>
      <p:sp>
        <p:nvSpPr>
          <p:cNvPr id="92" name="Shape 9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85631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1" name="Shape 221"/>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The KL divergence measures the discrepancy between the two distributions</a:t>
            </a:r>
            <a:r>
              <a:rPr lang="is-IS" sz="1200" b="0" i="0" u="none" strike="noStrike" cap="none" dirty="0">
                <a:solidFill>
                  <a:schemeClr val="dk1"/>
                </a:solidFill>
                <a:latin typeface="Calibri"/>
                <a:ea typeface="Calibri"/>
                <a:cs typeface="Calibri"/>
                <a:sym typeface="Calibri"/>
              </a:rPr>
              <a:t>…. </a:t>
            </a:r>
            <a:r>
              <a:rPr lang="en-US" sz="1200" b="0" i="0" u="none" strike="noStrike" cap="none" dirty="0">
                <a:solidFill>
                  <a:schemeClr val="dk1"/>
                </a:solidFill>
                <a:latin typeface="Calibri"/>
                <a:ea typeface="Calibri"/>
                <a:cs typeface="Calibri"/>
                <a:sym typeface="Calibri"/>
              </a:rPr>
              <a:t>O</a:t>
            </a:r>
            <a:r>
              <a:rPr lang="is-IS" sz="1200" b="0" i="0" u="none" strike="noStrike" cap="none" dirty="0">
                <a:solidFill>
                  <a:schemeClr val="dk1"/>
                </a:solidFill>
                <a:latin typeface="Calibri"/>
                <a:ea typeface="Calibri"/>
                <a:cs typeface="Calibri"/>
                <a:sym typeface="Calibri"/>
              </a:rPr>
              <a:t>r “distance” between</a:t>
            </a:r>
            <a:r>
              <a:rPr lang="is-IS" sz="1200" b="0" i="0" u="none" strike="noStrike" cap="none" baseline="0" dirty="0">
                <a:solidFill>
                  <a:schemeClr val="dk1"/>
                </a:solidFill>
                <a:latin typeface="Calibri"/>
                <a:ea typeface="Calibri"/>
                <a:cs typeface="Calibri"/>
                <a:sym typeface="Calibri"/>
              </a:rPr>
              <a:t> two distributions </a:t>
            </a: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Large </a:t>
            </a:r>
            <a:r>
              <a:rPr lang="en-US" sz="1200" b="0" i="0" u="none" strike="noStrike" cap="none" dirty="0" err="1">
                <a:solidFill>
                  <a:schemeClr val="dk1"/>
                </a:solidFill>
                <a:latin typeface="Calibri"/>
                <a:ea typeface="Calibri"/>
                <a:cs typeface="Calibri"/>
                <a:sym typeface="Calibri"/>
              </a:rPr>
              <a:t>pij</a:t>
            </a:r>
            <a:r>
              <a:rPr lang="en-US" sz="1200" b="0" i="0" u="none" strike="noStrike" cap="none" dirty="0">
                <a:solidFill>
                  <a:schemeClr val="dk1"/>
                </a:solidFill>
                <a:latin typeface="Calibri"/>
                <a:ea typeface="Calibri"/>
                <a:cs typeface="Calibri"/>
                <a:sym typeface="Calibri"/>
              </a:rPr>
              <a:t> modeled by small </a:t>
            </a:r>
            <a:r>
              <a:rPr lang="en-US" sz="1200" b="0" i="0" u="none" strike="noStrike" cap="none" dirty="0" err="1">
                <a:solidFill>
                  <a:schemeClr val="dk1"/>
                </a:solidFill>
                <a:latin typeface="Calibri"/>
                <a:ea typeface="Calibri"/>
                <a:cs typeface="Calibri"/>
                <a:sym typeface="Calibri"/>
              </a:rPr>
              <a:t>qij</a:t>
            </a:r>
            <a:r>
              <a:rPr lang="en-US" sz="1200" b="0" i="0" u="none" strike="noStrike" cap="none" dirty="0">
                <a:solidFill>
                  <a:schemeClr val="dk1"/>
                </a:solidFill>
                <a:latin typeface="Calibri"/>
                <a:ea typeface="Calibri"/>
                <a:cs typeface="Calibri"/>
                <a:sym typeface="Calibri"/>
              </a:rPr>
              <a:t> ?  Big penalty</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Small </a:t>
            </a:r>
            <a:r>
              <a:rPr lang="en-US" sz="1200" b="0" i="0" u="none" strike="noStrike" cap="none" dirty="0" err="1">
                <a:solidFill>
                  <a:schemeClr val="dk1"/>
                </a:solidFill>
                <a:latin typeface="Calibri"/>
                <a:ea typeface="Calibri"/>
                <a:cs typeface="Calibri"/>
                <a:sym typeface="Calibri"/>
              </a:rPr>
              <a:t>pij</a:t>
            </a:r>
            <a:r>
              <a:rPr lang="en-US" sz="1200" b="0" i="0" u="none" strike="noStrike" cap="none" dirty="0">
                <a:solidFill>
                  <a:schemeClr val="dk1"/>
                </a:solidFill>
                <a:latin typeface="Calibri"/>
                <a:ea typeface="Calibri"/>
                <a:cs typeface="Calibri"/>
                <a:sym typeface="Calibri"/>
              </a:rPr>
              <a:t> modeled by large </a:t>
            </a:r>
            <a:r>
              <a:rPr lang="en-US" sz="1200" b="0" i="0" u="none" strike="noStrike" cap="none" dirty="0" err="1">
                <a:solidFill>
                  <a:schemeClr val="dk1"/>
                </a:solidFill>
                <a:latin typeface="Calibri"/>
                <a:ea typeface="Calibri"/>
                <a:cs typeface="Calibri"/>
                <a:sym typeface="Calibri"/>
              </a:rPr>
              <a:t>qij</a:t>
            </a:r>
            <a:r>
              <a:rPr lang="en-US" sz="1200" b="0" i="0" u="none" strike="noStrike" cap="none" dirty="0">
                <a:solidFill>
                  <a:schemeClr val="dk1"/>
                </a:solidFill>
                <a:latin typeface="Calibri"/>
                <a:ea typeface="Calibri"/>
                <a:cs typeface="Calibri"/>
                <a:sym typeface="Calibri"/>
              </a:rPr>
              <a:t>? Not so big penalty</a:t>
            </a: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SNE mainl</a:t>
            </a:r>
            <a:r>
              <a:rPr lang="en-US" dirty="0"/>
              <a:t>y</a:t>
            </a:r>
            <a:r>
              <a:rPr lang="en-US" sz="1200" b="0" i="0" u="none" strike="noStrike" cap="none" dirty="0">
                <a:solidFill>
                  <a:schemeClr val="dk1"/>
                </a:solidFill>
                <a:latin typeface="Calibri"/>
                <a:ea typeface="Calibri"/>
                <a:cs typeface="Calibri"/>
                <a:sym typeface="Calibri"/>
              </a:rPr>
              <a:t> preserves local similarity structure of the data </a:t>
            </a: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p:txBody>
      </p:sp>
      <p:sp>
        <p:nvSpPr>
          <p:cNvPr id="222" name="Shape 222"/>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10</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278383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400550"/>
            <a:ext cx="5486400" cy="3600600"/>
          </a:xfrm>
          <a:prstGeom prst="rect">
            <a:avLst/>
          </a:prstGeom>
        </p:spPr>
        <p:txBody>
          <a:bodyPr wrap="square" lIns="91425" tIns="91425" rIns="91425" bIns="91425" anchor="t" anchorCtr="0">
            <a:noAutofit/>
          </a:bodyPr>
          <a:lstStyle/>
          <a:p>
            <a:pPr lvl="0">
              <a:spcBef>
                <a:spcPts val="0"/>
              </a:spcBef>
              <a:buNone/>
            </a:pPr>
            <a:endParaRPr/>
          </a:p>
        </p:txBody>
      </p:sp>
      <p:sp>
        <p:nvSpPr>
          <p:cNvPr id="234" name="Shape 234"/>
          <p:cNvSpPr txBox="1">
            <a:spLocks noGrp="1"/>
          </p:cNvSpPr>
          <p:nvPr>
            <p:ph type="sldNum" idx="12"/>
          </p:nvPr>
        </p:nvSpPr>
        <p:spPr>
          <a:xfrm>
            <a:off x="3884612" y="8685213"/>
            <a:ext cx="2971800" cy="458700"/>
          </a:xfrm>
          <a:prstGeom prst="rect">
            <a:avLst/>
          </a:prstGeom>
        </p:spPr>
        <p:txBody>
          <a:bodyPr wrap="square"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11</a:t>
            </a:fld>
            <a:endParaRPr lang="en-US"/>
          </a:p>
        </p:txBody>
      </p:sp>
    </p:spTree>
    <p:extLst>
      <p:ext uri="{BB962C8B-B14F-4D97-AF65-F5344CB8AC3E}">
        <p14:creationId xmlns:p14="http://schemas.microsoft.com/office/powerpoint/2010/main" val="5203390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Shape 24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3" name="Shape 243"/>
          <p:cNvSpPr txBox="1">
            <a:spLocks noGrp="1"/>
          </p:cNvSpPr>
          <p:nvPr>
            <p:ph type="body" idx="1"/>
          </p:nvPr>
        </p:nvSpPr>
        <p:spPr>
          <a:xfrm>
            <a:off x="685800" y="4400550"/>
            <a:ext cx="5486400" cy="3600600"/>
          </a:xfrm>
          <a:prstGeom prst="rect">
            <a:avLst/>
          </a:prstGeom>
        </p:spPr>
        <p:txBody>
          <a:bodyPr wrap="square" lIns="91425" tIns="91425" rIns="91425" bIns="91425" anchor="t" anchorCtr="0">
            <a:noAutofit/>
          </a:bodyPr>
          <a:lstStyle/>
          <a:p>
            <a:pPr lvl="0">
              <a:spcBef>
                <a:spcPts val="0"/>
              </a:spcBef>
              <a:buNone/>
            </a:pPr>
            <a:endParaRPr/>
          </a:p>
        </p:txBody>
      </p:sp>
      <p:sp>
        <p:nvSpPr>
          <p:cNvPr id="244" name="Shape 244"/>
          <p:cNvSpPr txBox="1">
            <a:spLocks noGrp="1"/>
          </p:cNvSpPr>
          <p:nvPr>
            <p:ph type="sldNum" idx="12"/>
          </p:nvPr>
        </p:nvSpPr>
        <p:spPr>
          <a:xfrm>
            <a:off x="3884612" y="8685213"/>
            <a:ext cx="2971800" cy="458700"/>
          </a:xfrm>
          <a:prstGeom prst="rect">
            <a:avLst/>
          </a:prstGeom>
        </p:spPr>
        <p:txBody>
          <a:bodyPr wrap="square"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12</a:t>
            </a:fld>
            <a:endParaRPr lang="en-US"/>
          </a:p>
        </p:txBody>
      </p:sp>
    </p:spTree>
    <p:extLst>
      <p:ext uri="{BB962C8B-B14F-4D97-AF65-F5344CB8AC3E}">
        <p14:creationId xmlns:p14="http://schemas.microsoft.com/office/powerpoint/2010/main" val="7847506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0" name="Shape 250"/>
          <p:cNvSpPr txBox="1">
            <a:spLocks noGrp="1"/>
          </p:cNvSpPr>
          <p:nvPr>
            <p:ph type="body" idx="1"/>
          </p:nvPr>
        </p:nvSpPr>
        <p:spPr>
          <a:xfrm>
            <a:off x="685800" y="4400550"/>
            <a:ext cx="5486400" cy="3600600"/>
          </a:xfrm>
          <a:prstGeom prst="rect">
            <a:avLst/>
          </a:prstGeom>
        </p:spPr>
        <p:txBody>
          <a:bodyPr wrap="square" lIns="91425" tIns="91425" rIns="91425" bIns="91425" anchor="t" anchorCtr="0">
            <a:noAutofit/>
          </a:bodyPr>
          <a:lstStyle/>
          <a:p>
            <a:pPr lvl="0">
              <a:spcBef>
                <a:spcPts val="0"/>
              </a:spcBef>
              <a:buNone/>
            </a:pPr>
            <a:endParaRPr/>
          </a:p>
        </p:txBody>
      </p:sp>
      <p:sp>
        <p:nvSpPr>
          <p:cNvPr id="251" name="Shape 251"/>
          <p:cNvSpPr txBox="1">
            <a:spLocks noGrp="1"/>
          </p:cNvSpPr>
          <p:nvPr>
            <p:ph type="sldNum" idx="12"/>
          </p:nvPr>
        </p:nvSpPr>
        <p:spPr>
          <a:xfrm>
            <a:off x="3884612" y="8685213"/>
            <a:ext cx="2971800" cy="458700"/>
          </a:xfrm>
          <a:prstGeom prst="rect">
            <a:avLst/>
          </a:prstGeom>
        </p:spPr>
        <p:txBody>
          <a:bodyPr wrap="square"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13</a:t>
            </a:fld>
            <a:endParaRPr lang="en-US"/>
          </a:p>
        </p:txBody>
      </p:sp>
    </p:spTree>
    <p:extLst>
      <p:ext uri="{BB962C8B-B14F-4D97-AF65-F5344CB8AC3E}">
        <p14:creationId xmlns:p14="http://schemas.microsoft.com/office/powerpoint/2010/main" val="16072832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 How</a:t>
            </a:r>
            <a:r>
              <a:rPr lang="en-US" baseline="0" dirty="0"/>
              <a:t> to move a simple </a:t>
            </a:r>
            <a:r>
              <a:rPr lang="en-US" baseline="0" dirty="0" err="1"/>
              <a:t>y</a:t>
            </a:r>
            <a:r>
              <a:rPr lang="en-US" baseline="-25000" dirty="0" err="1"/>
              <a:t>i</a:t>
            </a:r>
            <a:r>
              <a:rPr lang="en-US" baseline="0" dirty="0"/>
              <a:t> in the map, to get a lower KL divergence</a:t>
            </a:r>
          </a:p>
          <a:p>
            <a:r>
              <a:rPr lang="en-US" baseline="0" dirty="0"/>
              <a:t> </a:t>
            </a:r>
          </a:p>
          <a:p>
            <a:r>
              <a:rPr lang="en-US" dirty="0"/>
              <a:t> Take</a:t>
            </a:r>
            <a:r>
              <a:rPr lang="en-US" baseline="0" dirty="0"/>
              <a:t> this form, a spring between a pair of points (c and f) </a:t>
            </a:r>
          </a:p>
          <a:p>
            <a:r>
              <a:rPr lang="en-US" baseline="0" dirty="0"/>
              <a:t> And the other term is the exertion /compression between the other terms </a:t>
            </a:r>
          </a:p>
          <a:p>
            <a:r>
              <a:rPr lang="en-US" baseline="0" dirty="0"/>
              <a:t> The sum taking all forces acting on this point, and we want compute a resulting force</a:t>
            </a:r>
          </a:p>
          <a:p>
            <a:endParaRPr lang="en-US" baseline="0" dirty="0"/>
          </a:p>
          <a:p>
            <a:r>
              <a:rPr lang="en-US" baseline="0" dirty="0"/>
              <a:t> We need to consider all pair-wise interaction between points</a:t>
            </a:r>
          </a:p>
          <a:p>
            <a:r>
              <a:rPr lang="en-US" baseline="0" dirty="0"/>
              <a:t> So, we use an approximation that will lower the complexity to O(n log n)</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171650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Calibri"/>
                <a:ea typeface="Calibri"/>
                <a:cs typeface="Calibri"/>
                <a:sym typeface="Calibri"/>
              </a:rPr>
              <a:t>To calculate the </a:t>
            </a:r>
            <a:r>
              <a:rPr lang="en-US" sz="1200" b="0" i="0" u="none" strike="noStrike" kern="1200" cap="none" dirty="0">
                <a:solidFill>
                  <a:schemeClr val="dk1"/>
                </a:solidFill>
                <a:effectLst/>
                <a:latin typeface="Calibri"/>
                <a:ea typeface="Calibri"/>
                <a:cs typeface="Calibri"/>
                <a:sym typeface="Calibri"/>
                <a:hlinkClick r:id="rId3" tooltip="Net force"/>
              </a:rPr>
              <a:t>net force</a:t>
            </a:r>
            <a:r>
              <a:rPr lang="en-US" sz="1200" b="0" i="0" u="none" strike="noStrike" kern="1200" cap="none" dirty="0">
                <a:solidFill>
                  <a:schemeClr val="dk1"/>
                </a:solidFill>
                <a:effectLst/>
                <a:latin typeface="Calibri"/>
                <a:ea typeface="Calibri"/>
                <a:cs typeface="Calibri"/>
                <a:sym typeface="Calibri"/>
              </a:rPr>
              <a:t> on a particular body, the nodes of the tree are traversed, starting from the root. If the center of mass of an internal node is sufficiently far from the body, the bodies contained in that part of the tree are treated as a single particle whose position and mass is respectively the center of mass and total mass of the internal node. If the internal node is sufficiently close to the body, the process is repeated for each of its children.</a:t>
            </a:r>
          </a:p>
          <a:p>
            <a:endParaRPr lang="en-US" sz="1200" b="0" i="0" u="none" strike="noStrike" kern="1200" cap="none" dirty="0">
              <a:solidFill>
                <a:schemeClr val="dk1"/>
              </a:solidFill>
              <a:effectLst/>
              <a:latin typeface="Calibri"/>
              <a:ea typeface="Calibri"/>
              <a:cs typeface="Calibri"/>
              <a:sym typeface="Calibri"/>
            </a:endParaRPr>
          </a:p>
          <a:p>
            <a:r>
              <a:rPr lang="en-US" sz="1200" b="0" i="0" u="none" strike="noStrike" kern="1200" cap="none" dirty="0">
                <a:solidFill>
                  <a:schemeClr val="dk1"/>
                </a:solidFill>
                <a:effectLst/>
                <a:latin typeface="Calibri"/>
                <a:ea typeface="Calibri"/>
                <a:cs typeface="Calibri"/>
                <a:sym typeface="Calibri"/>
              </a:rPr>
              <a:t>Take the center of mass</a:t>
            </a:r>
            <a:r>
              <a:rPr lang="en-US" sz="1200" b="0" i="0" u="none" strike="noStrike" kern="1200" cap="none" baseline="0" dirty="0">
                <a:solidFill>
                  <a:schemeClr val="dk1"/>
                </a:solidFill>
                <a:effectLst/>
                <a:latin typeface="Calibri"/>
                <a:ea typeface="Calibri"/>
                <a:cs typeface="Calibri"/>
                <a:sym typeface="Calibri"/>
              </a:rPr>
              <a:t> of the far away points, and multiple that by the number of points </a:t>
            </a:r>
            <a:r>
              <a:rPr lang="is-IS" sz="1200" b="0" i="0" u="none" strike="noStrike" kern="1200" cap="none" baseline="0" dirty="0">
                <a:solidFill>
                  <a:schemeClr val="dk1"/>
                </a:solidFill>
                <a:effectLst/>
                <a:latin typeface="Calibri"/>
                <a:ea typeface="Calibri"/>
                <a:cs typeface="Calibri"/>
                <a:sym typeface="Calibri"/>
              </a:rPr>
              <a:t>… astronomy </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806455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tabLst/>
              <a:defRPr/>
            </a:pPr>
            <a:r>
              <a:rPr lang="en-US" dirty="0" err="1"/>
              <a:t>Quadtrees</a:t>
            </a:r>
            <a:r>
              <a:rPr lang="en-US" baseline="0" dirty="0"/>
              <a:t>  is a data structure used to partition a 2D space into quadrants.</a:t>
            </a:r>
          </a:p>
          <a:p>
            <a:pPr marL="171450" marR="0" lvl="0" indent="-171450" algn="l" defTabSz="914400" rtl="0" eaLnBrk="1" fontAlgn="auto" latinLnBrk="0" hangingPunct="1">
              <a:lnSpc>
                <a:spcPct val="100000"/>
              </a:lnSpc>
              <a:spcBef>
                <a:spcPts val="0"/>
              </a:spcBef>
              <a:spcAft>
                <a:spcPts val="0"/>
              </a:spcAft>
              <a:buClrTx/>
              <a:buSzTx/>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tabLst/>
              <a:defRPr/>
            </a:pPr>
            <a:r>
              <a:rPr lang="en-US" baseline="0" dirty="0"/>
              <a:t>The tree is continually divided into quadrants, until we have 1 point per quadrant.</a:t>
            </a:r>
          </a:p>
          <a:p>
            <a:pPr marL="171450" marR="0" lvl="0" indent="-171450" algn="l" defTabSz="914400" rtl="0" eaLnBrk="1" fontAlgn="auto" latinLnBrk="0" hangingPunct="1">
              <a:lnSpc>
                <a:spcPct val="100000"/>
              </a:lnSpc>
              <a:spcBef>
                <a:spcPts val="0"/>
              </a:spcBef>
              <a:spcAft>
                <a:spcPts val="0"/>
              </a:spcAft>
              <a:buClrTx/>
              <a:buSzTx/>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tabLst/>
              <a:defRPr/>
            </a:pPr>
            <a:r>
              <a:rPr lang="en-US" baseline="0" dirty="0"/>
              <a:t>To search for a point, we start at the root</a:t>
            </a:r>
          </a:p>
          <a:p>
            <a:pPr marL="171450" marR="0" lvl="0" indent="-171450" algn="l" defTabSz="914400" rtl="0" eaLnBrk="1" fontAlgn="auto" latinLnBrk="0" hangingPunct="1">
              <a:lnSpc>
                <a:spcPct val="100000"/>
              </a:lnSpc>
              <a:spcBef>
                <a:spcPts val="0"/>
              </a:spcBef>
              <a:spcAft>
                <a:spcPts val="0"/>
              </a:spcAft>
              <a:buClrTx/>
              <a:buSzTx/>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tabLst/>
              <a:defRPr/>
            </a:pP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926347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tabLst/>
              <a:defRPr/>
            </a:pPr>
            <a:r>
              <a:rPr lang="en-US" dirty="0" err="1"/>
              <a:t>Quadtrees</a:t>
            </a:r>
            <a:r>
              <a:rPr lang="en-US" baseline="0" dirty="0"/>
              <a:t>  is a data structure used to partition a 2D space into quadrants.</a:t>
            </a:r>
          </a:p>
          <a:p>
            <a:pPr marL="171450" marR="0" lvl="0" indent="-171450" algn="l" defTabSz="914400" rtl="0" eaLnBrk="1" fontAlgn="auto" latinLnBrk="0" hangingPunct="1">
              <a:lnSpc>
                <a:spcPct val="100000"/>
              </a:lnSpc>
              <a:spcBef>
                <a:spcPts val="0"/>
              </a:spcBef>
              <a:spcAft>
                <a:spcPts val="0"/>
              </a:spcAft>
              <a:buClrTx/>
              <a:buSzTx/>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tabLst/>
              <a:defRPr/>
            </a:pPr>
            <a:r>
              <a:rPr lang="en-US" baseline="0" dirty="0"/>
              <a:t>The tree is continually divided into quadrants, until we have 1 point per quadrant.</a:t>
            </a:r>
          </a:p>
          <a:p>
            <a:pPr marL="171450" marR="0" lvl="0" indent="-171450" algn="l" defTabSz="914400" rtl="0" eaLnBrk="1" fontAlgn="auto" latinLnBrk="0" hangingPunct="1">
              <a:lnSpc>
                <a:spcPct val="100000"/>
              </a:lnSpc>
              <a:spcBef>
                <a:spcPts val="0"/>
              </a:spcBef>
              <a:spcAft>
                <a:spcPts val="0"/>
              </a:spcAft>
              <a:buClrTx/>
              <a:buSzTx/>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tabLst/>
              <a:defRPr/>
            </a:pPr>
            <a:r>
              <a:rPr lang="en-US" baseline="0" dirty="0"/>
              <a:t>To compute the force acting upon node I, we would traverse the tree. At each node, compute whether the node can be used as a “summary” .</a:t>
            </a:r>
          </a:p>
          <a:p>
            <a:pPr marL="171450" marR="0" lvl="0" indent="-171450" algn="l" defTabSz="914400" rtl="0" eaLnBrk="1" fontAlgn="auto" latinLnBrk="0" hangingPunct="1">
              <a:lnSpc>
                <a:spcPct val="100000"/>
              </a:lnSpc>
              <a:spcBef>
                <a:spcPts val="0"/>
              </a:spcBef>
              <a:spcAft>
                <a:spcPts val="0"/>
              </a:spcAft>
              <a:buClrTx/>
              <a:buSzTx/>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tabLst/>
              <a:defRPr/>
            </a:pPr>
            <a:r>
              <a:rPr lang="en-US" baseline="0" dirty="0"/>
              <a:t>If the node satisfies the summary condition, the force between the center-of-mass of the three points and point I is computed, * number of points in the cell.</a:t>
            </a:r>
          </a:p>
          <a:p>
            <a:pPr marL="171450" marR="0" lvl="0" indent="-171450" algn="l" defTabSz="914400" rtl="0" eaLnBrk="1" fontAlgn="auto" latinLnBrk="0" hangingPunct="1">
              <a:lnSpc>
                <a:spcPct val="100000"/>
              </a:lnSpc>
              <a:spcBef>
                <a:spcPts val="0"/>
              </a:spcBef>
              <a:spcAft>
                <a:spcPts val="0"/>
              </a:spcAft>
              <a:buClrTx/>
              <a:buSzTx/>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tabLst/>
              <a:defRPr/>
            </a:pPr>
            <a:endParaRPr lang="en-US" baseline="0" dirty="0"/>
          </a:p>
          <a:p>
            <a:pPr marL="171450" marR="0" lvl="0" indent="-171450" algn="l" defTabSz="914400" rtl="0" eaLnBrk="1" fontAlgn="auto" latinLnBrk="0" hangingPunct="1">
              <a:lnSpc>
                <a:spcPct val="100000"/>
              </a:lnSpc>
              <a:spcBef>
                <a:spcPts val="0"/>
              </a:spcBef>
              <a:spcAft>
                <a:spcPts val="0"/>
              </a:spcAft>
              <a:buClrTx/>
              <a:buSzTx/>
              <a:tabLst/>
              <a:defRPr/>
            </a:pP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Calibri"/>
                <a:ea typeface="Calibri"/>
                <a:cs typeface="Calibri"/>
                <a:sym typeface="Calibri"/>
              </a:rPr>
              <a:t>17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44739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400550"/>
            <a:ext cx="5486400" cy="3600600"/>
          </a:xfrm>
          <a:prstGeom prst="rect">
            <a:avLst/>
          </a:prstGeom>
        </p:spPr>
        <p:txBody>
          <a:bodyPr wrap="square" lIns="91425" tIns="91425" rIns="91425" bIns="91425" anchor="t" anchorCtr="0">
            <a:noAutofit/>
          </a:bodyPr>
          <a:lstStyle/>
          <a:p>
            <a:pPr lvl="0">
              <a:spcBef>
                <a:spcPts val="0"/>
              </a:spcBef>
              <a:buNone/>
            </a:pPr>
            <a:endParaRPr/>
          </a:p>
        </p:txBody>
      </p:sp>
      <p:sp>
        <p:nvSpPr>
          <p:cNvPr id="99" name="Shape 99"/>
          <p:cNvSpPr txBox="1">
            <a:spLocks noGrp="1"/>
          </p:cNvSpPr>
          <p:nvPr>
            <p:ph type="sldNum" idx="12"/>
          </p:nvPr>
        </p:nvSpPr>
        <p:spPr>
          <a:xfrm>
            <a:off x="3884612" y="8685213"/>
            <a:ext cx="2971800" cy="458700"/>
          </a:xfrm>
          <a:prstGeom prst="rect">
            <a:avLst/>
          </a:prstGeom>
        </p:spPr>
        <p:txBody>
          <a:bodyPr wrap="square"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2</a:t>
            </a:fld>
            <a:endParaRPr lang="en-US"/>
          </a:p>
        </p:txBody>
      </p:sp>
    </p:spTree>
    <p:extLst>
      <p:ext uri="{BB962C8B-B14F-4D97-AF65-F5344CB8AC3E}">
        <p14:creationId xmlns:p14="http://schemas.microsoft.com/office/powerpoint/2010/main" val="2134504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14840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05" name="Shape 105"/>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We are given a set of N high dimensional objects </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We would like to build a 2-D or 3-D map, where the distances between the points in this map reflect the similarities in the high-D data. </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106" name="Shape 106"/>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4</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05833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57" name="Shape 157"/>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One technique PCA. Take high–dimensional data . The variance of the data is reduced. </a:t>
            </a:r>
          </a:p>
        </p:txBody>
      </p:sp>
      <p:sp>
        <p:nvSpPr>
          <p:cNvPr id="158" name="Shape 158"/>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5</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83990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44" name="Shape 144"/>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Here we have an example of the MNIST dataset, essentially images of handwritten digits.</a:t>
            </a: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Each image, is 28 x 28 pixels and represents a digit from 0-9. The image is flattened to a 1D vector representing all the pixels of the of the image.</a:t>
            </a: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On the right, is the visualization of the images in a 2D space. The colors represent the digits . </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From </a:t>
            </a:r>
            <a:r>
              <a:rPr lang="en-US" sz="1200" b="0" i="0" u="none" strike="noStrike" cap="none">
                <a:solidFill>
                  <a:schemeClr val="dk1"/>
                </a:solidFill>
                <a:latin typeface="Calibri"/>
                <a:ea typeface="Calibri"/>
                <a:cs typeface="Calibri"/>
                <a:sym typeface="Calibri"/>
              </a:rPr>
              <a:t>this visualization, </a:t>
            </a:r>
            <a:r>
              <a:rPr lang="en-US" sz="1200" b="0" i="0" u="none" strike="noStrike" cap="none" dirty="0">
                <a:solidFill>
                  <a:schemeClr val="dk1"/>
                </a:solidFill>
                <a:latin typeface="Calibri"/>
                <a:ea typeface="Calibri"/>
                <a:cs typeface="Calibri"/>
                <a:sym typeface="Calibri"/>
              </a:rPr>
              <a:t>we can’t see any clusters</a:t>
            </a: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p:txBody>
      </p:sp>
      <p:sp>
        <p:nvSpPr>
          <p:cNvPr id="145" name="Shape 145"/>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6</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34161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0" name="Shape 170"/>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  PCA finds low-dimensional subspace with maximal variance. </a:t>
            </a:r>
          </a:p>
          <a:p>
            <a:pPr marL="171450" marR="0" lvl="0" indent="-171450" algn="l" rtl="0">
              <a:spcBef>
                <a:spcPts val="0"/>
              </a:spcBef>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Hence, for visualizing high-dimensional data is that it only preserves large pairwise distances between the points. -- - </a:t>
            </a:r>
          </a:p>
          <a:p>
            <a:pPr marL="171450" marR="0" lvl="0" indent="-171450" algn="l" rtl="0">
              <a:spcBef>
                <a:spcPts val="0"/>
              </a:spcBef>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Meaning points which are far apart in high-dimensional space would also appear far apart in low-dimensional subspace but other than that all other pairwise distances would get screwed up.</a:t>
            </a:r>
          </a:p>
          <a:p>
            <a:pPr marL="171450" marR="0" lvl="0" indent="-171450" algn="l" rtl="0">
              <a:spcBef>
                <a:spcPts val="0"/>
              </a:spcBef>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      </a:t>
            </a:r>
          </a:p>
          <a:p>
            <a:pPr marL="171450" marR="0" lvl="0" indent="-171450" algn="l" rtl="0">
              <a:spcBef>
                <a:spcPts val="0"/>
              </a:spcBef>
              <a:buClr>
                <a:schemeClr val="dk1"/>
              </a:buClr>
              <a:buSzPct val="100000"/>
              <a:buFont typeface="Calibri"/>
              <a:buChar char="-"/>
            </a:pPr>
            <a:r>
              <a:rPr lang="en-US" sz="1200" b="0" i="0" u="none" strike="noStrike" cap="none">
                <a:solidFill>
                  <a:schemeClr val="dk1"/>
                </a:solidFill>
                <a:latin typeface="Calibri"/>
                <a:ea typeface="Calibri"/>
                <a:cs typeface="Calibri"/>
                <a:sym typeface="Calibri"/>
              </a:rPr>
              <a:t>So our goal is that, we generate a low-dimentional embedded such that points that are neigerst neighbor in high-dimentional map, are also neighbors in low dimentionall. </a:t>
            </a:r>
          </a:p>
        </p:txBody>
      </p:sp>
      <p:sp>
        <p:nvSpPr>
          <p:cNvPr id="171" name="Shape 171"/>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7</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7238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In the high dimensional space, we take our object x_j. We will center a Gaussian on this object. </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We will measure the density of the other points (x_j) under the Gaussian.</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Points that are similar to x_i, we will get a value between 0 and 1. </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Points that are dis-similar to x_i, infinitdesimal value </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Divide by the sum of all these densities. </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Give us the probability or distribution over pairs of points. </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Give us a probability of picking a pair of points, is proportional to how similar these points are. </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We don’t normalize over all pairs of points, just those points of xi. </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We set the bandwidth </a:t>
            </a:r>
            <a:r>
              <a:rPr lang="en-US" sz="1200" b="0" i="0" u="none" strike="noStrike" cap="none">
                <a:solidFill>
                  <a:schemeClr val="dk1"/>
                </a:solidFill>
                <a:latin typeface="Cambria Math"/>
                <a:ea typeface="Cambria Math"/>
                <a:cs typeface="Cambria Math"/>
                <a:sym typeface="Cambria Math"/>
              </a:rPr>
              <a:t>𝜎</a:t>
            </a:r>
            <a:r>
              <a:rPr lang="en-US" sz="1200" b="0" i="0" u="none" strike="noStrike" cap="none">
                <a:solidFill>
                  <a:schemeClr val="dk1"/>
                </a:solidFill>
                <a:latin typeface="Calibri"/>
                <a:ea typeface="Calibri"/>
                <a:cs typeface="Calibri"/>
                <a:sym typeface="Calibri"/>
              </a:rPr>
              <a:t> such that the conditional has a fixed perplexity, in other words, we set the a fixed number of points under each guassian. </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179" name="Shape 179"/>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8</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03407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02" name="Shape 202"/>
          <p:cNvSpPr txBox="1">
            <a:spLocks noGrp="1"/>
          </p:cNvSpPr>
          <p:nvPr>
            <p:ph type="body" idx="1"/>
          </p:nvPr>
        </p:nvSpPr>
        <p:spPr>
          <a:xfrm>
            <a:off x="685800" y="4400550"/>
            <a:ext cx="5486399" cy="3600450"/>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Now, we will look at the low-dimensional space. </a:t>
            </a:r>
          </a:p>
          <a:p>
            <a:pPr marL="0" marR="0" lvl="0" indent="0" algn="l" rtl="0">
              <a:spcBef>
                <a:spcPts val="0"/>
              </a:spcBef>
              <a:buSzPct val="25000"/>
              <a:buNone/>
            </a:pPr>
            <a:br>
              <a:rPr lang="en-US" sz="1200" b="0" i="0" u="none" strike="noStrike" cap="none">
                <a:solidFill>
                  <a:schemeClr val="dk1"/>
                </a:solidFill>
                <a:latin typeface="Calibri"/>
                <a:ea typeface="Calibri"/>
                <a:cs typeface="Calibri"/>
                <a:sym typeface="Calibri"/>
              </a:rPr>
            </a:br>
            <a:r>
              <a:rPr lang="en-US" sz="1200" b="0" i="0" u="none" strike="noStrike" cap="none">
                <a:solidFill>
                  <a:schemeClr val="dk1"/>
                </a:solidFill>
                <a:latin typeface="Calibri"/>
                <a:ea typeface="Calibri"/>
                <a:cs typeface="Calibri"/>
                <a:sym typeface="Calibri"/>
              </a:rPr>
              <a:t>For each point y_i, we will center a Guassian over the point. And measure the denisity of all other opoints Y_j </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We will do the same normizlation, by diviing over the sump of the densitites.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So, we end-up with a probability q_ij </a:t>
            </a:r>
          </a:p>
        </p:txBody>
      </p:sp>
      <p:sp>
        <p:nvSpPr>
          <p:cNvPr id="203" name="Shape 203"/>
          <p:cNvSpPr txBox="1">
            <a:spLocks noGrp="1"/>
          </p:cNvSpPr>
          <p:nvPr>
            <p:ph type="sldNum" idx="12"/>
          </p:nvPr>
        </p:nvSpPr>
        <p:spPr>
          <a:xfrm>
            <a:off x="3884612" y="8685213"/>
            <a:ext cx="2971799" cy="458786"/>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9</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32165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7"/>
        <p:cNvGrpSpPr/>
        <p:nvPr/>
      </p:nvGrpSpPr>
      <p:grpSpPr>
        <a:xfrm>
          <a:off x="0" y="0"/>
          <a:ext cx="0" cy="0"/>
          <a:chOff x="0" y="0"/>
          <a:chExt cx="0" cy="0"/>
        </a:xfrm>
      </p:grpSpPr>
      <p:sp>
        <p:nvSpPr>
          <p:cNvPr id="18" name="Shape 18"/>
          <p:cNvSpPr txBox="1">
            <a:spLocks noGrp="1"/>
          </p:cNvSpPr>
          <p:nvPr>
            <p:ph type="ctrTitle"/>
          </p:nvPr>
        </p:nvSpPr>
        <p:spPr>
          <a:xfrm>
            <a:off x="914400" y="1371600"/>
            <a:ext cx="10464800" cy="1927224"/>
          </a:xfrm>
          <a:prstGeom prst="rect">
            <a:avLst/>
          </a:prstGeom>
          <a:noFill/>
          <a:ln>
            <a:noFill/>
          </a:ln>
        </p:spPr>
        <p:txBody>
          <a:bodyPr wrap="square" lIns="91425" tIns="91425" rIns="91425" bIns="91425" anchor="b" anchorCtr="0"/>
          <a:lstStyle>
            <a:lvl1pPr marL="0" marR="0" lvl="0" indent="0" algn="l" rtl="0">
              <a:spcBef>
                <a:spcPts val="0"/>
              </a:spcBef>
              <a:buClr>
                <a:schemeClr val="dk2"/>
              </a:buClr>
              <a:buFont typeface="Arial"/>
              <a:buNone/>
              <a:defRPr sz="5400" b="0" i="0" u="none" strike="noStrike" cap="none">
                <a:solidFill>
                  <a:schemeClr val="dk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9" name="Shape 19"/>
          <p:cNvSpPr txBox="1">
            <a:spLocks noGrp="1"/>
          </p:cNvSpPr>
          <p:nvPr>
            <p:ph type="subTitle" idx="1"/>
          </p:nvPr>
        </p:nvSpPr>
        <p:spPr>
          <a:xfrm>
            <a:off x="914400" y="3505200"/>
            <a:ext cx="8534399" cy="1752600"/>
          </a:xfrm>
          <a:prstGeom prst="rect">
            <a:avLst/>
          </a:prstGeom>
          <a:noFill/>
          <a:ln>
            <a:noFill/>
          </a:ln>
        </p:spPr>
        <p:txBody>
          <a:bodyPr wrap="square" lIns="91425" tIns="91425" rIns="91425" bIns="91425" anchor="t" anchorCtr="0"/>
          <a:lstStyle>
            <a:lvl1pPr marL="0" marR="0" lvl="0" indent="0" algn="l" rtl="0">
              <a:spcBef>
                <a:spcPts val="480"/>
              </a:spcBef>
              <a:buClr>
                <a:schemeClr val="accent1"/>
              </a:buClr>
              <a:buFont typeface="Arial"/>
              <a:buNone/>
              <a:defRPr sz="2400" b="0" i="0" u="none" strike="noStrike" cap="none">
                <a:solidFill>
                  <a:srgbClr val="3F3F3F"/>
                </a:solidFill>
                <a:latin typeface="Arial"/>
                <a:ea typeface="Arial"/>
                <a:cs typeface="Arial"/>
                <a:sym typeface="Arial"/>
              </a:defRPr>
            </a:lvl1pPr>
            <a:lvl2pPr marL="457200" marR="0" lvl="1" indent="0" algn="ctr" rtl="0">
              <a:spcBef>
                <a:spcPts val="400"/>
              </a:spcBef>
              <a:buClr>
                <a:schemeClr val="accent1"/>
              </a:buClr>
              <a:buFont typeface="Arial"/>
              <a:buNone/>
              <a:defRPr sz="2000" b="0" i="0" u="none" strike="noStrike" cap="none">
                <a:solidFill>
                  <a:srgbClr val="888888"/>
                </a:solidFill>
                <a:latin typeface="Arial"/>
                <a:ea typeface="Arial"/>
                <a:cs typeface="Arial"/>
                <a:sym typeface="Arial"/>
              </a:defRPr>
            </a:lvl2pPr>
            <a:lvl3pPr marL="914400" marR="0" lvl="2" indent="0" algn="ctr" rtl="0">
              <a:spcBef>
                <a:spcPts val="360"/>
              </a:spcBef>
              <a:buClr>
                <a:schemeClr val="accent1"/>
              </a:buClr>
              <a:buFont typeface="Arial"/>
              <a:buNone/>
              <a:defRPr sz="1800" b="0" i="0" u="none" strike="noStrike" cap="none">
                <a:solidFill>
                  <a:srgbClr val="888888"/>
                </a:solidFill>
                <a:latin typeface="Arial"/>
                <a:ea typeface="Arial"/>
                <a:cs typeface="Arial"/>
                <a:sym typeface="Arial"/>
              </a:defRPr>
            </a:lvl3pPr>
            <a:lvl4pPr marL="1371600" marR="0" lvl="3" indent="0" algn="ctr" rtl="0">
              <a:spcBef>
                <a:spcPts val="320"/>
              </a:spcBef>
              <a:buClr>
                <a:schemeClr val="accent1"/>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280"/>
              </a:spcBef>
              <a:buClr>
                <a:schemeClr val="accent1"/>
              </a:buClr>
              <a:buFont typeface="Arial"/>
              <a:buNone/>
              <a:defRPr sz="1400" b="0" i="0" u="none" strike="noStrike" cap="none">
                <a:solidFill>
                  <a:srgbClr val="888888"/>
                </a:solidFill>
                <a:latin typeface="Arial"/>
                <a:ea typeface="Arial"/>
                <a:cs typeface="Arial"/>
                <a:sym typeface="Arial"/>
              </a:defRPr>
            </a:lvl5pPr>
            <a:lvl6pPr marL="2286000" marR="0" lvl="5" indent="0" algn="ctr" rtl="0">
              <a:spcBef>
                <a:spcPts val="260"/>
              </a:spcBef>
              <a:buClr>
                <a:schemeClr val="accent1"/>
              </a:buClr>
              <a:buFont typeface="Arial"/>
              <a:buNone/>
              <a:defRPr sz="1300" b="0" i="0" u="none" strike="noStrike" cap="none">
                <a:solidFill>
                  <a:srgbClr val="888888"/>
                </a:solidFill>
                <a:latin typeface="Arial"/>
                <a:ea typeface="Arial"/>
                <a:cs typeface="Arial"/>
                <a:sym typeface="Arial"/>
              </a:defRPr>
            </a:lvl6pPr>
            <a:lvl7pPr marL="2743200" marR="0" lvl="6" indent="0" algn="ctr" rtl="0">
              <a:spcBef>
                <a:spcPts val="260"/>
              </a:spcBef>
              <a:buClr>
                <a:schemeClr val="accent1"/>
              </a:buClr>
              <a:buFont typeface="Arial"/>
              <a:buNone/>
              <a:defRPr sz="1300" b="0" i="0" u="none" strike="noStrike" cap="none">
                <a:solidFill>
                  <a:srgbClr val="888888"/>
                </a:solidFill>
                <a:latin typeface="Arial"/>
                <a:ea typeface="Arial"/>
                <a:cs typeface="Arial"/>
                <a:sym typeface="Arial"/>
              </a:defRPr>
            </a:lvl7pPr>
            <a:lvl8pPr marL="3200400" marR="0" lvl="7" indent="0" algn="ctr" rtl="0">
              <a:spcBef>
                <a:spcPts val="260"/>
              </a:spcBef>
              <a:buClr>
                <a:schemeClr val="accent1"/>
              </a:buClr>
              <a:buFont typeface="Arial"/>
              <a:buNone/>
              <a:defRPr sz="1300" b="0" i="0" u="none" strike="noStrike" cap="none">
                <a:solidFill>
                  <a:srgbClr val="888888"/>
                </a:solidFill>
                <a:latin typeface="Arial"/>
                <a:ea typeface="Arial"/>
                <a:cs typeface="Arial"/>
                <a:sym typeface="Arial"/>
              </a:defRPr>
            </a:lvl8pPr>
            <a:lvl9pPr marL="3657600" marR="0" lvl="8" indent="0" algn="ctr" rtl="0">
              <a:spcBef>
                <a:spcPts val="260"/>
              </a:spcBef>
              <a:buClr>
                <a:schemeClr val="accent1"/>
              </a:buClr>
              <a:buFont typeface="Arial"/>
              <a:buNone/>
              <a:defRPr sz="1300" b="0" i="0" u="none" strike="noStrike" cap="none">
                <a:solidFill>
                  <a:srgbClr val="888888"/>
                </a:solidFill>
                <a:latin typeface="Arial"/>
                <a:ea typeface="Arial"/>
                <a:cs typeface="Arial"/>
                <a:sym typeface="Arial"/>
              </a:defRPr>
            </a:lvl9pPr>
          </a:lstStyle>
          <a:p>
            <a:endParaRPr/>
          </a:p>
        </p:txBody>
      </p:sp>
      <p:sp>
        <p:nvSpPr>
          <p:cNvPr id="20" name="Shape 20"/>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1" name="Shape 21"/>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Streaming t-SNE</a:t>
            </a:r>
            <a:endParaRPr/>
          </a:p>
        </p:txBody>
      </p:sp>
      <p:sp>
        <p:nvSpPr>
          <p:cNvPr id="22" name="Shape 22"/>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i="0" u="none" strike="noStrike" cap="none">
                <a:solidFill>
                  <a:srgbClr val="FFFFFF"/>
                </a:solidFill>
                <a:latin typeface="Arial"/>
                <a:ea typeface="Arial"/>
                <a:cs typeface="Arial"/>
                <a:sym typeface="Arial"/>
              </a:rPr>
              <a:t>‹#›</a:t>
            </a:fld>
            <a:endParaRPr lang="en-US" sz="1400" b="1" i="0" u="none" strike="noStrike" cap="none">
              <a:solidFill>
                <a:srgbClr val="FFFFFF"/>
              </a:solidFill>
              <a:latin typeface="Arial"/>
              <a:ea typeface="Arial"/>
              <a:cs typeface="Arial"/>
              <a:sym typeface="Arial"/>
            </a:endParaRPr>
          </a:p>
        </p:txBody>
      </p:sp>
      <p:cxnSp>
        <p:nvCxnSpPr>
          <p:cNvPr id="23" name="Shape 23"/>
          <p:cNvCxnSpPr/>
          <p:nvPr/>
        </p:nvCxnSpPr>
        <p:spPr>
          <a:xfrm>
            <a:off x="914400" y="3398519"/>
            <a:ext cx="10464800" cy="1587"/>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609600" y="533400"/>
            <a:ext cx="10972799" cy="990599"/>
          </a:xfrm>
          <a:prstGeom prst="rect">
            <a:avLst/>
          </a:prstGeom>
          <a:noFill/>
          <a:ln>
            <a:noFill/>
          </a:ln>
        </p:spPr>
        <p:txBody>
          <a:bodyPr wrap="square" lIns="91425" tIns="91425" rIns="91425" bIns="91425" anchor="ctr" anchorCtr="0"/>
          <a:lstStyle>
            <a:lvl1pPr marL="0" marR="0" lvl="0" indent="0" algn="l" rtl="0">
              <a:spcBef>
                <a:spcPts val="0"/>
              </a:spcBef>
              <a:buClr>
                <a:schemeClr val="dk2"/>
              </a:buClr>
              <a:buFont typeface="Arial"/>
              <a:buNone/>
              <a:defRPr sz="4000" b="0" i="0" u="none" strike="noStrike" cap="none">
                <a:solidFill>
                  <a:schemeClr val="dk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0" name="Shape 80"/>
          <p:cNvSpPr txBox="1">
            <a:spLocks noGrp="1"/>
          </p:cNvSpPr>
          <p:nvPr>
            <p:ph type="body" idx="1"/>
          </p:nvPr>
        </p:nvSpPr>
        <p:spPr>
          <a:xfrm rot="5400000">
            <a:off x="3657600" y="-1447799"/>
            <a:ext cx="4876799" cy="10972799"/>
          </a:xfrm>
          <a:prstGeom prst="rect">
            <a:avLst/>
          </a:prstGeom>
          <a:noFill/>
          <a:ln>
            <a:noFill/>
          </a:ln>
        </p:spPr>
        <p:txBody>
          <a:bodyPr wrap="square" lIns="91425" tIns="91425" rIns="91425" bIns="91425" anchor="t" anchorCtr="0"/>
          <a:lstStyle>
            <a:lvl1pPr marL="182880" marR="0" lvl="0" indent="-53339" algn="l" rtl="0">
              <a:spcBef>
                <a:spcPts val="480"/>
              </a:spcBef>
              <a:buClr>
                <a:schemeClr val="accent1"/>
              </a:buClr>
              <a:buSzPct val="85000"/>
              <a:buFont typeface="Arial"/>
              <a:buChar char="•"/>
              <a:defRPr sz="2400" b="0" i="0" u="none" strike="noStrike" cap="none">
                <a:solidFill>
                  <a:schemeClr val="dk1"/>
                </a:solidFill>
                <a:latin typeface="Arial"/>
                <a:ea typeface="Arial"/>
                <a:cs typeface="Arial"/>
                <a:sym typeface="Arial"/>
              </a:defRPr>
            </a:lvl1pPr>
            <a:lvl2pPr marL="457200" marR="0" lvl="1" indent="-82550" algn="l" rtl="0">
              <a:spcBef>
                <a:spcPts val="400"/>
              </a:spcBef>
              <a:buClr>
                <a:schemeClr val="accent1"/>
              </a:buClr>
              <a:buSzPct val="85000"/>
              <a:buFont typeface="Arial"/>
              <a:buChar char="•"/>
              <a:defRPr sz="2000" b="0" i="0" u="none" strike="noStrike" cap="none">
                <a:solidFill>
                  <a:schemeClr val="dk1"/>
                </a:solidFill>
                <a:latin typeface="Arial"/>
                <a:ea typeface="Arial"/>
                <a:cs typeface="Arial"/>
                <a:sym typeface="Arial"/>
              </a:defRPr>
            </a:lvl2pPr>
            <a:lvl3pPr marL="731520" marR="0" lvl="2" indent="-82550" algn="l" rtl="0">
              <a:spcBef>
                <a:spcPts val="360"/>
              </a:spcBef>
              <a:buClr>
                <a:schemeClr val="accent1"/>
              </a:buClr>
              <a:buSzPct val="90000"/>
              <a:buFont typeface="Arial"/>
              <a:buChar char="•"/>
              <a:defRPr sz="1800" b="0" i="0" u="none" strike="noStrike" cap="none">
                <a:solidFill>
                  <a:schemeClr val="dk1"/>
                </a:solidFill>
                <a:latin typeface="Arial"/>
                <a:ea typeface="Arial"/>
                <a:cs typeface="Arial"/>
                <a:sym typeface="Arial"/>
              </a:defRPr>
            </a:lvl3pPr>
            <a:lvl4pPr marL="1005839" marR="0" lvl="3" indent="-91439"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4pPr>
            <a:lvl5pPr marL="1188720" marR="0" lvl="4" indent="-58419" algn="l" rtl="0">
              <a:spcBef>
                <a:spcPts val="28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795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6pPr>
            <a:lvl7pPr marL="1554480" marR="0" lvl="6" indent="-10033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7pPr>
            <a:lvl8pPr marL="1737360" marR="0" lvl="7" indent="-10541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8pPr>
            <a:lvl9pPr marL="1920240" marR="0" lvl="8" indent="-110489"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Streaming t-SNE</a:t>
            </a:r>
            <a:endParaRPr/>
          </a:p>
        </p:txBody>
      </p:sp>
      <p:sp>
        <p:nvSpPr>
          <p:cNvPr id="83" name="Shape 83"/>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a:solidFill>
                  <a:srgbClr val="FFFFFF"/>
                </a:solidFill>
                <a:latin typeface="Arial"/>
                <a:ea typeface="Arial"/>
                <a:cs typeface="Arial"/>
                <a:sym typeface="Arial"/>
              </a:rPr>
              <a:t>‹#›</a:t>
            </a:fld>
            <a:endParaRPr lang="en-US" sz="1400" b="1">
              <a:solidFill>
                <a:srgbClr val="FFFFFF"/>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84"/>
        <p:cNvGrpSpPr/>
        <p:nvPr/>
      </p:nvGrpSpPr>
      <p:grpSpPr>
        <a:xfrm>
          <a:off x="0" y="0"/>
          <a:ext cx="0" cy="0"/>
          <a:chOff x="0" y="0"/>
          <a:chExt cx="0" cy="0"/>
        </a:xfrm>
      </p:grpSpPr>
      <p:sp>
        <p:nvSpPr>
          <p:cNvPr id="85" name="Shape 85"/>
          <p:cNvSpPr txBox="1">
            <a:spLocks noGrp="1"/>
          </p:cNvSpPr>
          <p:nvPr>
            <p:ph type="title"/>
          </p:nvPr>
        </p:nvSpPr>
        <p:spPr>
          <a:xfrm rot="5400000">
            <a:off x="7277099" y="2171700"/>
            <a:ext cx="5867400" cy="2743199"/>
          </a:xfrm>
          <a:prstGeom prst="rect">
            <a:avLst/>
          </a:prstGeom>
          <a:noFill/>
          <a:ln>
            <a:noFill/>
          </a:ln>
        </p:spPr>
        <p:txBody>
          <a:bodyPr wrap="square" lIns="91425" tIns="91425" rIns="91425" bIns="91425" anchor="b" anchorCtr="0"/>
          <a:lstStyle>
            <a:lvl1pPr marL="0" marR="0" lvl="0" indent="0" algn="l" rtl="0">
              <a:spcBef>
                <a:spcPts val="0"/>
              </a:spcBef>
              <a:buClr>
                <a:schemeClr val="dk2"/>
              </a:buClr>
              <a:buFont typeface="Arial"/>
              <a:buNone/>
              <a:defRPr sz="4000" b="0" i="0" u="none" strike="noStrike" cap="none">
                <a:solidFill>
                  <a:schemeClr val="dk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6" name="Shape 86"/>
          <p:cNvSpPr txBox="1">
            <a:spLocks noGrp="1"/>
          </p:cNvSpPr>
          <p:nvPr>
            <p:ph type="body" idx="1"/>
          </p:nvPr>
        </p:nvSpPr>
        <p:spPr>
          <a:xfrm rot="5400000">
            <a:off x="1689099" y="-469900"/>
            <a:ext cx="5867400" cy="8026400"/>
          </a:xfrm>
          <a:prstGeom prst="rect">
            <a:avLst/>
          </a:prstGeom>
          <a:noFill/>
          <a:ln>
            <a:noFill/>
          </a:ln>
        </p:spPr>
        <p:txBody>
          <a:bodyPr wrap="square" lIns="91425" tIns="91425" rIns="91425" bIns="91425" anchor="t" anchorCtr="0"/>
          <a:lstStyle>
            <a:lvl1pPr marL="182880" marR="0" lvl="0" indent="-53339" algn="l" rtl="0">
              <a:spcBef>
                <a:spcPts val="480"/>
              </a:spcBef>
              <a:buClr>
                <a:schemeClr val="accent1"/>
              </a:buClr>
              <a:buSzPct val="85000"/>
              <a:buFont typeface="Arial"/>
              <a:buChar char="•"/>
              <a:defRPr sz="2400" b="0" i="0" u="none" strike="noStrike" cap="none">
                <a:solidFill>
                  <a:schemeClr val="dk1"/>
                </a:solidFill>
                <a:latin typeface="Arial"/>
                <a:ea typeface="Arial"/>
                <a:cs typeface="Arial"/>
                <a:sym typeface="Arial"/>
              </a:defRPr>
            </a:lvl1pPr>
            <a:lvl2pPr marL="457200" marR="0" lvl="1" indent="-82550" algn="l" rtl="0">
              <a:spcBef>
                <a:spcPts val="400"/>
              </a:spcBef>
              <a:buClr>
                <a:schemeClr val="accent1"/>
              </a:buClr>
              <a:buSzPct val="85000"/>
              <a:buFont typeface="Arial"/>
              <a:buChar char="•"/>
              <a:defRPr sz="2000" b="0" i="0" u="none" strike="noStrike" cap="none">
                <a:solidFill>
                  <a:schemeClr val="dk1"/>
                </a:solidFill>
                <a:latin typeface="Arial"/>
                <a:ea typeface="Arial"/>
                <a:cs typeface="Arial"/>
                <a:sym typeface="Arial"/>
              </a:defRPr>
            </a:lvl2pPr>
            <a:lvl3pPr marL="731520" marR="0" lvl="2" indent="-82550" algn="l" rtl="0">
              <a:spcBef>
                <a:spcPts val="360"/>
              </a:spcBef>
              <a:buClr>
                <a:schemeClr val="accent1"/>
              </a:buClr>
              <a:buSzPct val="90000"/>
              <a:buFont typeface="Arial"/>
              <a:buChar char="•"/>
              <a:defRPr sz="1800" b="0" i="0" u="none" strike="noStrike" cap="none">
                <a:solidFill>
                  <a:schemeClr val="dk1"/>
                </a:solidFill>
                <a:latin typeface="Arial"/>
                <a:ea typeface="Arial"/>
                <a:cs typeface="Arial"/>
                <a:sym typeface="Arial"/>
              </a:defRPr>
            </a:lvl3pPr>
            <a:lvl4pPr marL="1005839" marR="0" lvl="3" indent="-91439"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4pPr>
            <a:lvl5pPr marL="1188720" marR="0" lvl="4" indent="-58419" algn="l" rtl="0">
              <a:spcBef>
                <a:spcPts val="28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795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6pPr>
            <a:lvl7pPr marL="1554480" marR="0" lvl="6" indent="-10033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7pPr>
            <a:lvl8pPr marL="1737360" marR="0" lvl="7" indent="-10541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8pPr>
            <a:lvl9pPr marL="1920240" marR="0" lvl="8" indent="-110489"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87" name="Shape 87"/>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8" name="Shape 88"/>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Streaming t-SNE</a:t>
            </a:r>
            <a:endParaRPr/>
          </a:p>
        </p:txBody>
      </p:sp>
      <p:sp>
        <p:nvSpPr>
          <p:cNvPr id="89" name="Shape 89"/>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a:solidFill>
                  <a:srgbClr val="FFFFFF"/>
                </a:solidFill>
                <a:latin typeface="Arial"/>
                <a:ea typeface="Arial"/>
                <a:cs typeface="Arial"/>
                <a:sym typeface="Arial"/>
              </a:rPr>
              <a:t>‹#›</a:t>
            </a:fld>
            <a:endParaRPr lang="en-US" sz="1400" b="1">
              <a:solidFill>
                <a:srgbClr val="FFFFF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609600" y="533400"/>
            <a:ext cx="10972799" cy="990599"/>
          </a:xfrm>
          <a:prstGeom prst="rect">
            <a:avLst/>
          </a:prstGeom>
          <a:noFill/>
          <a:ln>
            <a:noFill/>
          </a:ln>
        </p:spPr>
        <p:txBody>
          <a:bodyPr wrap="square" lIns="91425" tIns="91425" rIns="91425" bIns="91425" anchor="ctr" anchorCtr="0"/>
          <a:lstStyle>
            <a:lvl1pPr marL="0" marR="0" lvl="0" indent="0" algn="l" rtl="0">
              <a:spcBef>
                <a:spcPts val="0"/>
              </a:spcBef>
              <a:buClr>
                <a:schemeClr val="dk2"/>
              </a:buClr>
              <a:buFont typeface="Arial"/>
              <a:buNone/>
              <a:defRPr sz="4000" b="0" i="0" u="none" strike="noStrike" cap="none">
                <a:solidFill>
                  <a:schemeClr val="dk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609600" y="1600200"/>
            <a:ext cx="10972799" cy="4876799"/>
          </a:xfrm>
          <a:prstGeom prst="rect">
            <a:avLst/>
          </a:prstGeom>
          <a:noFill/>
          <a:ln>
            <a:noFill/>
          </a:ln>
        </p:spPr>
        <p:txBody>
          <a:bodyPr wrap="square" lIns="91425" tIns="91425" rIns="91425" bIns="91425" anchor="t" anchorCtr="0"/>
          <a:lstStyle>
            <a:lvl1pPr marL="182880" marR="0" lvl="0" indent="-53339" algn="l" rtl="0">
              <a:spcBef>
                <a:spcPts val="480"/>
              </a:spcBef>
              <a:buClr>
                <a:schemeClr val="accent1"/>
              </a:buClr>
              <a:buSzPct val="85000"/>
              <a:buFont typeface="Arial"/>
              <a:buChar char="•"/>
              <a:defRPr sz="2400" b="0" i="0" u="none" strike="noStrike" cap="none">
                <a:solidFill>
                  <a:schemeClr val="dk1"/>
                </a:solidFill>
                <a:latin typeface="Arial"/>
                <a:ea typeface="Arial"/>
                <a:cs typeface="Arial"/>
                <a:sym typeface="Arial"/>
              </a:defRPr>
            </a:lvl1pPr>
            <a:lvl2pPr marL="457200" marR="0" lvl="1" indent="-82550" algn="l" rtl="0">
              <a:spcBef>
                <a:spcPts val="400"/>
              </a:spcBef>
              <a:buClr>
                <a:schemeClr val="accent1"/>
              </a:buClr>
              <a:buSzPct val="85000"/>
              <a:buFont typeface="Arial"/>
              <a:buChar char="•"/>
              <a:defRPr sz="2000" b="0" i="0" u="none" strike="noStrike" cap="none">
                <a:solidFill>
                  <a:schemeClr val="dk1"/>
                </a:solidFill>
                <a:latin typeface="Arial"/>
                <a:ea typeface="Arial"/>
                <a:cs typeface="Arial"/>
                <a:sym typeface="Arial"/>
              </a:defRPr>
            </a:lvl2pPr>
            <a:lvl3pPr marL="731520" marR="0" lvl="2" indent="-82550" algn="l" rtl="0">
              <a:spcBef>
                <a:spcPts val="360"/>
              </a:spcBef>
              <a:buClr>
                <a:schemeClr val="accent1"/>
              </a:buClr>
              <a:buSzPct val="90000"/>
              <a:buFont typeface="Arial"/>
              <a:buChar char="•"/>
              <a:defRPr sz="1800" b="0" i="0" u="none" strike="noStrike" cap="none">
                <a:solidFill>
                  <a:schemeClr val="dk1"/>
                </a:solidFill>
                <a:latin typeface="Arial"/>
                <a:ea typeface="Arial"/>
                <a:cs typeface="Arial"/>
                <a:sym typeface="Arial"/>
              </a:defRPr>
            </a:lvl3pPr>
            <a:lvl4pPr marL="1005839" marR="0" lvl="3" indent="-91439"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4pPr>
            <a:lvl5pPr marL="1188720" marR="0" lvl="4" indent="-58419" algn="l" rtl="0">
              <a:spcBef>
                <a:spcPts val="28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795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6pPr>
            <a:lvl7pPr marL="1554480" marR="0" lvl="6" indent="-10033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7pPr>
            <a:lvl8pPr marL="1737360" marR="0" lvl="7" indent="-10541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8pPr>
            <a:lvl9pPr marL="1920240" marR="0" lvl="8" indent="-110489"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27" name="Shape 27"/>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8" name="Shape 28"/>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Streaming t-SNE</a:t>
            </a:r>
            <a:endParaRPr/>
          </a:p>
        </p:txBody>
      </p:sp>
      <p:sp>
        <p:nvSpPr>
          <p:cNvPr id="29" name="Shape 29"/>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i="0" u="none" strike="noStrike" cap="none">
                <a:solidFill>
                  <a:srgbClr val="FFFFFF"/>
                </a:solidFill>
                <a:latin typeface="Arial"/>
                <a:ea typeface="Arial"/>
                <a:cs typeface="Arial"/>
                <a:sym typeface="Arial"/>
              </a:rPr>
              <a:t>‹#›</a:t>
            </a:fld>
            <a:endParaRPr lang="en-US" sz="1400" b="1"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2"/>
        </a:solidFill>
        <a:effectLst/>
      </p:bgPr>
    </p:bg>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963083" y="2362200"/>
            <a:ext cx="10363200" cy="2200275"/>
          </a:xfrm>
          <a:prstGeom prst="rect">
            <a:avLst/>
          </a:prstGeom>
          <a:noFill/>
          <a:ln>
            <a:noFill/>
          </a:ln>
        </p:spPr>
        <p:txBody>
          <a:bodyPr wrap="square" lIns="91425" tIns="91425" rIns="91425" bIns="91425" anchor="b" anchorCtr="0"/>
          <a:lstStyle>
            <a:lvl1pPr marL="0" marR="0" lvl="0" indent="0" algn="l" rtl="0">
              <a:spcBef>
                <a:spcPts val="0"/>
              </a:spcBef>
              <a:buClr>
                <a:schemeClr val="lt2"/>
              </a:buClr>
              <a:buFont typeface="Arial"/>
              <a:buNone/>
              <a:defRPr sz="4800" b="0" i="0" u="none" strike="noStrike" cap="none">
                <a:solidFill>
                  <a:schemeClr val="lt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963083" y="4626864"/>
            <a:ext cx="10363200" cy="1500187"/>
          </a:xfrm>
          <a:prstGeom prst="rect">
            <a:avLst/>
          </a:prstGeom>
          <a:noFill/>
          <a:ln>
            <a:noFill/>
          </a:ln>
        </p:spPr>
        <p:txBody>
          <a:bodyPr wrap="square" lIns="91425" tIns="91425" rIns="91425" bIns="91425" anchor="t" anchorCtr="0"/>
          <a:lstStyle>
            <a:lvl1pPr marL="0" marR="0" lvl="0" indent="0" algn="l" rtl="0">
              <a:spcBef>
                <a:spcPts val="480"/>
              </a:spcBef>
              <a:buClr>
                <a:schemeClr val="accent1"/>
              </a:buClr>
              <a:buFont typeface="Arial"/>
              <a:buNone/>
              <a:defRPr sz="2400" b="0" i="0" u="none" strike="noStrike" cap="none">
                <a:solidFill>
                  <a:schemeClr val="lt2"/>
                </a:solidFill>
                <a:latin typeface="Arial"/>
                <a:ea typeface="Arial"/>
                <a:cs typeface="Arial"/>
                <a:sym typeface="Arial"/>
              </a:defRPr>
            </a:lvl1pPr>
            <a:lvl2pPr marL="457200" marR="0" lvl="1" indent="0" algn="l" rtl="0">
              <a:spcBef>
                <a:spcPts val="360"/>
              </a:spcBef>
              <a:buClr>
                <a:schemeClr val="accent1"/>
              </a:buClr>
              <a:buFont typeface="Arial"/>
              <a:buNone/>
              <a:defRPr sz="1800" b="0" i="0" u="none" strike="noStrike" cap="none">
                <a:solidFill>
                  <a:schemeClr val="lt1"/>
                </a:solidFill>
                <a:latin typeface="Arial"/>
                <a:ea typeface="Arial"/>
                <a:cs typeface="Arial"/>
                <a:sym typeface="Arial"/>
              </a:defRPr>
            </a:lvl2pPr>
            <a:lvl3pPr marL="914400" marR="0" lvl="2" indent="0" algn="l" rtl="0">
              <a:spcBef>
                <a:spcPts val="320"/>
              </a:spcBef>
              <a:buClr>
                <a:schemeClr val="accent1"/>
              </a:buClr>
              <a:buFont typeface="Arial"/>
              <a:buNone/>
              <a:defRPr sz="1600" b="0" i="0" u="none" strike="noStrike" cap="none">
                <a:solidFill>
                  <a:schemeClr val="lt1"/>
                </a:solidFill>
                <a:latin typeface="Arial"/>
                <a:ea typeface="Arial"/>
                <a:cs typeface="Arial"/>
                <a:sym typeface="Arial"/>
              </a:defRPr>
            </a:lvl3pPr>
            <a:lvl4pPr marL="1371600" marR="0" lvl="3" indent="0" algn="l" rtl="0">
              <a:spcBef>
                <a:spcPts val="280"/>
              </a:spcBef>
              <a:buClr>
                <a:schemeClr val="accent1"/>
              </a:buClr>
              <a:buFont typeface="Arial"/>
              <a:buNone/>
              <a:defRPr sz="1400" b="0" i="0" u="none" strike="noStrike" cap="none">
                <a:solidFill>
                  <a:schemeClr val="lt1"/>
                </a:solidFill>
                <a:latin typeface="Arial"/>
                <a:ea typeface="Arial"/>
                <a:cs typeface="Arial"/>
                <a:sym typeface="Arial"/>
              </a:defRPr>
            </a:lvl4pPr>
            <a:lvl5pPr marL="1828800" marR="0" lvl="4" indent="0" algn="l" rtl="0">
              <a:spcBef>
                <a:spcPts val="280"/>
              </a:spcBef>
              <a:buClr>
                <a:schemeClr val="accent1"/>
              </a:buClr>
              <a:buFont typeface="Arial"/>
              <a:buNone/>
              <a:defRPr sz="1400" b="0" i="0" u="none" strike="noStrike" cap="none">
                <a:solidFill>
                  <a:schemeClr val="lt1"/>
                </a:solidFill>
                <a:latin typeface="Arial"/>
                <a:ea typeface="Arial"/>
                <a:cs typeface="Arial"/>
                <a:sym typeface="Arial"/>
              </a:defRPr>
            </a:lvl5pPr>
            <a:lvl6pPr marL="2286000" marR="0" lvl="5" indent="0" algn="l" rtl="0">
              <a:spcBef>
                <a:spcPts val="280"/>
              </a:spcBef>
              <a:buClr>
                <a:schemeClr val="accent1"/>
              </a:buClr>
              <a:buFont typeface="Arial"/>
              <a:buNone/>
              <a:defRPr sz="1400" b="0" i="0" u="none" strike="noStrike" cap="none">
                <a:solidFill>
                  <a:schemeClr val="lt1"/>
                </a:solidFill>
                <a:latin typeface="Arial"/>
                <a:ea typeface="Arial"/>
                <a:cs typeface="Arial"/>
                <a:sym typeface="Arial"/>
              </a:defRPr>
            </a:lvl6pPr>
            <a:lvl7pPr marL="2743200" marR="0" lvl="6" indent="0" algn="l" rtl="0">
              <a:spcBef>
                <a:spcPts val="280"/>
              </a:spcBef>
              <a:buClr>
                <a:schemeClr val="accent1"/>
              </a:buClr>
              <a:buFont typeface="Arial"/>
              <a:buNone/>
              <a:defRPr sz="1400" b="0" i="0" u="none" strike="noStrike" cap="none">
                <a:solidFill>
                  <a:schemeClr val="lt1"/>
                </a:solidFill>
                <a:latin typeface="Arial"/>
                <a:ea typeface="Arial"/>
                <a:cs typeface="Arial"/>
                <a:sym typeface="Arial"/>
              </a:defRPr>
            </a:lvl7pPr>
            <a:lvl8pPr marL="3200400" marR="0" lvl="7" indent="0" algn="l" rtl="0">
              <a:spcBef>
                <a:spcPts val="280"/>
              </a:spcBef>
              <a:buClr>
                <a:schemeClr val="accent1"/>
              </a:buClr>
              <a:buFont typeface="Arial"/>
              <a:buNone/>
              <a:defRPr sz="1400" b="0" i="0" u="none" strike="noStrike" cap="none">
                <a:solidFill>
                  <a:schemeClr val="lt1"/>
                </a:solidFill>
                <a:latin typeface="Arial"/>
                <a:ea typeface="Arial"/>
                <a:cs typeface="Arial"/>
                <a:sym typeface="Arial"/>
              </a:defRPr>
            </a:lvl8pPr>
            <a:lvl9pPr marL="3657600" marR="0" lvl="8" indent="0" algn="l" rtl="0">
              <a:spcBef>
                <a:spcPts val="280"/>
              </a:spcBef>
              <a:buClr>
                <a:schemeClr val="accent1"/>
              </a:buClr>
              <a:buFont typeface="Arial"/>
              <a:buNone/>
              <a:defRPr sz="1400" b="0" i="0" u="none" strike="noStrike" cap="none">
                <a:solidFill>
                  <a:schemeClr val="lt1"/>
                </a:solidFill>
                <a:latin typeface="Arial"/>
                <a:ea typeface="Arial"/>
                <a:cs typeface="Arial"/>
                <a:sym typeface="Arial"/>
              </a:defRPr>
            </a:lvl9pPr>
          </a:lstStyle>
          <a:p>
            <a:endParaRPr/>
          </a:p>
        </p:txBody>
      </p:sp>
      <p:sp>
        <p:nvSpPr>
          <p:cNvPr id="33" name="Shape 33"/>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lt1"/>
                </a:solidFill>
                <a:latin typeface="Arial"/>
                <a:ea typeface="Arial"/>
                <a:cs typeface="Arial"/>
                <a:sym typeface="Arial"/>
              </a:defRPr>
            </a:lvl2pPr>
            <a:lvl3pPr marL="914400" marR="0" lvl="2" indent="0" algn="l" rtl="0">
              <a:spcBef>
                <a:spcPts val="0"/>
              </a:spcBef>
              <a:buNone/>
              <a:defRPr sz="1800" b="0" i="0" u="none" strike="noStrike" cap="none">
                <a:solidFill>
                  <a:schemeClr val="lt1"/>
                </a:solidFill>
                <a:latin typeface="Arial"/>
                <a:ea typeface="Arial"/>
                <a:cs typeface="Arial"/>
                <a:sym typeface="Arial"/>
              </a:defRPr>
            </a:lvl3pPr>
            <a:lvl4pPr marL="1371600" marR="0" lvl="3" indent="0" algn="l" rtl="0">
              <a:spcBef>
                <a:spcPts val="0"/>
              </a:spcBef>
              <a:buNone/>
              <a:defRPr sz="1800" b="0" i="0" u="none" strike="noStrike" cap="none">
                <a:solidFill>
                  <a:schemeClr val="lt1"/>
                </a:solidFill>
                <a:latin typeface="Arial"/>
                <a:ea typeface="Arial"/>
                <a:cs typeface="Arial"/>
                <a:sym typeface="Arial"/>
              </a:defRPr>
            </a:lvl4pPr>
            <a:lvl5pPr marL="1828800" marR="0" lvl="4" indent="0" algn="l" rtl="0">
              <a:spcBef>
                <a:spcPts val="0"/>
              </a:spcBef>
              <a:buNone/>
              <a:defRPr sz="1800" b="0" i="0" u="none" strike="noStrike" cap="none">
                <a:solidFill>
                  <a:schemeClr val="lt1"/>
                </a:solidFill>
                <a:latin typeface="Arial"/>
                <a:ea typeface="Arial"/>
                <a:cs typeface="Arial"/>
                <a:sym typeface="Arial"/>
              </a:defRPr>
            </a:lvl5pPr>
            <a:lvl6pPr marL="2286000" marR="0" lvl="5" indent="0" algn="l" rtl="0">
              <a:spcBef>
                <a:spcPts val="0"/>
              </a:spcBef>
              <a:buNone/>
              <a:defRPr sz="1800" b="0" i="0" u="none" strike="noStrike" cap="none">
                <a:solidFill>
                  <a:schemeClr val="lt1"/>
                </a:solidFill>
                <a:latin typeface="Arial"/>
                <a:ea typeface="Arial"/>
                <a:cs typeface="Arial"/>
                <a:sym typeface="Arial"/>
              </a:defRPr>
            </a:lvl6pPr>
            <a:lvl7pPr marL="2743200" marR="0" lvl="6" indent="0" algn="l" rtl="0">
              <a:spcBef>
                <a:spcPts val="0"/>
              </a:spcBef>
              <a:buNone/>
              <a:defRPr sz="1800" b="0" i="0" u="none" strike="noStrike" cap="none">
                <a:solidFill>
                  <a:schemeClr val="lt1"/>
                </a:solidFill>
                <a:latin typeface="Arial"/>
                <a:ea typeface="Arial"/>
                <a:cs typeface="Arial"/>
                <a:sym typeface="Arial"/>
              </a:defRPr>
            </a:lvl7pPr>
            <a:lvl8pPr marL="3200400" marR="0" lvl="7" indent="0" algn="l" rtl="0">
              <a:spcBef>
                <a:spcPts val="0"/>
              </a:spcBef>
              <a:buNone/>
              <a:defRPr sz="1800" b="0" i="0" u="none" strike="noStrike" cap="none">
                <a:solidFill>
                  <a:schemeClr val="lt1"/>
                </a:solidFill>
                <a:latin typeface="Arial"/>
                <a:ea typeface="Arial"/>
                <a:cs typeface="Arial"/>
                <a:sym typeface="Arial"/>
              </a:defRPr>
            </a:lvl8pPr>
            <a:lvl9pPr marL="3657600" marR="0" lvl="8" indent="0" algn="l" rtl="0">
              <a:spcBef>
                <a:spcPts val="0"/>
              </a:spcBef>
              <a:buNone/>
              <a:defRPr sz="1800" b="0" i="0" u="none" strike="noStrike" cap="none">
                <a:solidFill>
                  <a:schemeClr val="lt1"/>
                </a:solidFill>
                <a:latin typeface="Arial"/>
                <a:ea typeface="Arial"/>
                <a:cs typeface="Arial"/>
                <a:sym typeface="Arial"/>
              </a:defRPr>
            </a:lvl9pPr>
          </a:lstStyle>
          <a:p>
            <a:endParaRPr/>
          </a:p>
        </p:txBody>
      </p:sp>
      <p:sp>
        <p:nvSpPr>
          <p:cNvPr id="34" name="Shape 34"/>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lt1"/>
                </a:solidFill>
                <a:latin typeface="Arial"/>
                <a:ea typeface="Arial"/>
                <a:cs typeface="Arial"/>
                <a:sym typeface="Arial"/>
              </a:defRPr>
            </a:lvl2pPr>
            <a:lvl3pPr marL="914400" marR="0" lvl="2" indent="0" algn="l" rtl="0">
              <a:spcBef>
                <a:spcPts val="0"/>
              </a:spcBef>
              <a:buNone/>
              <a:defRPr sz="1800" b="0" i="0" u="none" strike="noStrike" cap="none">
                <a:solidFill>
                  <a:schemeClr val="lt1"/>
                </a:solidFill>
                <a:latin typeface="Arial"/>
                <a:ea typeface="Arial"/>
                <a:cs typeface="Arial"/>
                <a:sym typeface="Arial"/>
              </a:defRPr>
            </a:lvl3pPr>
            <a:lvl4pPr marL="1371600" marR="0" lvl="3" indent="0" algn="l" rtl="0">
              <a:spcBef>
                <a:spcPts val="0"/>
              </a:spcBef>
              <a:buNone/>
              <a:defRPr sz="1800" b="0" i="0" u="none" strike="noStrike" cap="none">
                <a:solidFill>
                  <a:schemeClr val="lt1"/>
                </a:solidFill>
                <a:latin typeface="Arial"/>
                <a:ea typeface="Arial"/>
                <a:cs typeface="Arial"/>
                <a:sym typeface="Arial"/>
              </a:defRPr>
            </a:lvl4pPr>
            <a:lvl5pPr marL="1828800" marR="0" lvl="4" indent="0" algn="l" rtl="0">
              <a:spcBef>
                <a:spcPts val="0"/>
              </a:spcBef>
              <a:buNone/>
              <a:defRPr sz="1800" b="0" i="0" u="none" strike="noStrike" cap="none">
                <a:solidFill>
                  <a:schemeClr val="lt1"/>
                </a:solidFill>
                <a:latin typeface="Arial"/>
                <a:ea typeface="Arial"/>
                <a:cs typeface="Arial"/>
                <a:sym typeface="Arial"/>
              </a:defRPr>
            </a:lvl5pPr>
            <a:lvl6pPr marL="2286000" marR="0" lvl="5" indent="0" algn="l" rtl="0">
              <a:spcBef>
                <a:spcPts val="0"/>
              </a:spcBef>
              <a:buNone/>
              <a:defRPr sz="1800" b="0" i="0" u="none" strike="noStrike" cap="none">
                <a:solidFill>
                  <a:schemeClr val="lt1"/>
                </a:solidFill>
                <a:latin typeface="Arial"/>
                <a:ea typeface="Arial"/>
                <a:cs typeface="Arial"/>
                <a:sym typeface="Arial"/>
              </a:defRPr>
            </a:lvl6pPr>
            <a:lvl7pPr marL="2743200" marR="0" lvl="6" indent="0" algn="l" rtl="0">
              <a:spcBef>
                <a:spcPts val="0"/>
              </a:spcBef>
              <a:buNone/>
              <a:defRPr sz="1800" b="0" i="0" u="none" strike="noStrike" cap="none">
                <a:solidFill>
                  <a:schemeClr val="lt1"/>
                </a:solidFill>
                <a:latin typeface="Arial"/>
                <a:ea typeface="Arial"/>
                <a:cs typeface="Arial"/>
                <a:sym typeface="Arial"/>
              </a:defRPr>
            </a:lvl7pPr>
            <a:lvl8pPr marL="3200400" marR="0" lvl="7" indent="0" algn="l" rtl="0">
              <a:spcBef>
                <a:spcPts val="0"/>
              </a:spcBef>
              <a:buNone/>
              <a:defRPr sz="1800" b="0" i="0" u="none" strike="noStrike" cap="none">
                <a:solidFill>
                  <a:schemeClr val="lt1"/>
                </a:solidFill>
                <a:latin typeface="Arial"/>
                <a:ea typeface="Arial"/>
                <a:cs typeface="Arial"/>
                <a:sym typeface="Arial"/>
              </a:defRPr>
            </a:lvl8pPr>
            <a:lvl9pPr marL="3657600" marR="0" lvl="8" indent="0" algn="l" rtl="0">
              <a:spcBef>
                <a:spcPts val="0"/>
              </a:spcBef>
              <a:buNone/>
              <a:defRPr sz="1800" b="0" i="0" u="none" strike="noStrike" cap="none">
                <a:solidFill>
                  <a:schemeClr val="lt1"/>
                </a:solidFill>
                <a:latin typeface="Arial"/>
                <a:ea typeface="Arial"/>
                <a:cs typeface="Arial"/>
                <a:sym typeface="Arial"/>
              </a:defRPr>
            </a:lvl9pPr>
          </a:lstStyle>
          <a:p>
            <a:r>
              <a:rPr lang="en-US"/>
              <a:t>Streaming t-SNE</a:t>
            </a:r>
            <a:endParaRPr/>
          </a:p>
        </p:txBody>
      </p:sp>
      <p:sp>
        <p:nvSpPr>
          <p:cNvPr id="35" name="Shape 35"/>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a:solidFill>
                  <a:srgbClr val="FFFFFF"/>
                </a:solidFill>
                <a:latin typeface="Arial"/>
                <a:ea typeface="Arial"/>
                <a:cs typeface="Arial"/>
                <a:sym typeface="Arial"/>
              </a:rPr>
              <a:t>‹#›</a:t>
            </a:fld>
            <a:endParaRPr lang="en-US" sz="1400" b="1">
              <a:solidFill>
                <a:srgbClr val="FFFFFF"/>
              </a:solidFill>
              <a:latin typeface="Arial"/>
              <a:ea typeface="Arial"/>
              <a:cs typeface="Arial"/>
              <a:sym typeface="Arial"/>
            </a:endParaRPr>
          </a:p>
        </p:txBody>
      </p:sp>
      <p:cxnSp>
        <p:nvCxnSpPr>
          <p:cNvPr id="36" name="Shape 36"/>
          <p:cNvCxnSpPr/>
          <p:nvPr/>
        </p:nvCxnSpPr>
        <p:spPr>
          <a:xfrm>
            <a:off x="975359" y="4599432"/>
            <a:ext cx="10464800" cy="1587"/>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609600" y="533400"/>
            <a:ext cx="10972799" cy="990599"/>
          </a:xfrm>
          <a:prstGeom prst="rect">
            <a:avLst/>
          </a:prstGeom>
          <a:noFill/>
          <a:ln>
            <a:noFill/>
          </a:ln>
        </p:spPr>
        <p:txBody>
          <a:bodyPr wrap="square" lIns="91425" tIns="91425" rIns="91425" bIns="91425" anchor="ctr" anchorCtr="0"/>
          <a:lstStyle>
            <a:lvl1pPr marL="0" marR="0" lvl="0" indent="0" algn="l" rtl="0">
              <a:spcBef>
                <a:spcPts val="0"/>
              </a:spcBef>
              <a:buClr>
                <a:schemeClr val="dk2"/>
              </a:buClr>
              <a:buFont typeface="Arial"/>
              <a:buNone/>
              <a:defRPr sz="4000" b="0" i="0" u="none" strike="noStrike" cap="none">
                <a:solidFill>
                  <a:schemeClr val="dk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609600" y="1673351"/>
            <a:ext cx="5384799" cy="4718303"/>
          </a:xfrm>
          <a:prstGeom prst="rect">
            <a:avLst/>
          </a:prstGeom>
          <a:noFill/>
          <a:ln>
            <a:noFill/>
          </a:ln>
        </p:spPr>
        <p:txBody>
          <a:bodyPr wrap="square" lIns="91425" tIns="91425" rIns="91425" bIns="91425" anchor="t" anchorCtr="0"/>
          <a:lstStyle>
            <a:lvl1pPr marL="182880" marR="0" lvl="0" indent="-31750" algn="l" rtl="0">
              <a:spcBef>
                <a:spcPts val="560"/>
              </a:spcBef>
              <a:buClr>
                <a:schemeClr val="accent1"/>
              </a:buClr>
              <a:buSzPct val="85000"/>
              <a:buFont typeface="Arial"/>
              <a:buChar char="•"/>
              <a:defRPr sz="2800" b="0" i="0" u="none" strike="noStrike" cap="none">
                <a:solidFill>
                  <a:schemeClr val="dk1"/>
                </a:solidFill>
                <a:latin typeface="Arial"/>
                <a:ea typeface="Arial"/>
                <a:cs typeface="Arial"/>
                <a:sym typeface="Arial"/>
              </a:defRPr>
            </a:lvl1pPr>
            <a:lvl2pPr marL="457200" marR="0" lvl="1" indent="-60959" algn="l" rtl="0">
              <a:spcBef>
                <a:spcPts val="480"/>
              </a:spcBef>
              <a:buClr>
                <a:schemeClr val="accent1"/>
              </a:buClr>
              <a:buSzPct val="85000"/>
              <a:buFont typeface="Arial"/>
              <a:buChar char="•"/>
              <a:defRPr sz="2400" b="0" i="0" u="none" strike="noStrike" cap="none">
                <a:solidFill>
                  <a:schemeClr val="dk1"/>
                </a:solidFill>
                <a:latin typeface="Arial"/>
                <a:ea typeface="Arial"/>
                <a:cs typeface="Arial"/>
                <a:sym typeface="Arial"/>
              </a:defRPr>
            </a:lvl2pPr>
            <a:lvl3pPr marL="731520" marR="0" lvl="2" indent="-71119" algn="l" rtl="0">
              <a:spcBef>
                <a:spcPts val="400"/>
              </a:spcBef>
              <a:buClr>
                <a:schemeClr val="accent1"/>
              </a:buClr>
              <a:buSzPct val="90000"/>
              <a:buFont typeface="Arial"/>
              <a:buChar char="•"/>
              <a:defRPr sz="2000" b="0" i="0" u="none" strike="noStrike" cap="none">
                <a:solidFill>
                  <a:schemeClr val="dk1"/>
                </a:solidFill>
                <a:latin typeface="Arial"/>
                <a:ea typeface="Arial"/>
                <a:cs typeface="Arial"/>
                <a:sym typeface="Arial"/>
              </a:defRPr>
            </a:lvl3pPr>
            <a:lvl4pPr marL="1005839" marR="0" lvl="3" indent="-78739"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4pPr>
            <a:lvl5pPr marL="1188720" marR="0" lvl="4" indent="-33019"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5pPr>
            <a:lvl6pPr marL="1371600" marR="0" lvl="5" indent="-76200"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6pPr>
            <a:lvl7pPr marL="1554480" marR="0" lvl="6" indent="-68580"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7pPr>
            <a:lvl8pPr marL="1737360" marR="0" lvl="7" indent="-73660"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8pPr>
            <a:lvl9pPr marL="1920240" marR="0" lvl="8" indent="-78739"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6197600" y="1673351"/>
            <a:ext cx="5384799" cy="4718303"/>
          </a:xfrm>
          <a:prstGeom prst="rect">
            <a:avLst/>
          </a:prstGeom>
          <a:noFill/>
          <a:ln>
            <a:noFill/>
          </a:ln>
        </p:spPr>
        <p:txBody>
          <a:bodyPr wrap="square" lIns="91425" tIns="91425" rIns="91425" bIns="91425" anchor="t" anchorCtr="0"/>
          <a:lstStyle>
            <a:lvl1pPr marL="182880" marR="0" lvl="0" indent="-31750" algn="l" rtl="0">
              <a:spcBef>
                <a:spcPts val="560"/>
              </a:spcBef>
              <a:buClr>
                <a:schemeClr val="accent1"/>
              </a:buClr>
              <a:buSzPct val="85000"/>
              <a:buFont typeface="Arial"/>
              <a:buChar char="•"/>
              <a:defRPr sz="2800" b="0" i="0" u="none" strike="noStrike" cap="none">
                <a:solidFill>
                  <a:schemeClr val="dk1"/>
                </a:solidFill>
                <a:latin typeface="Arial"/>
                <a:ea typeface="Arial"/>
                <a:cs typeface="Arial"/>
                <a:sym typeface="Arial"/>
              </a:defRPr>
            </a:lvl1pPr>
            <a:lvl2pPr marL="457200" marR="0" lvl="1" indent="-60959" algn="l" rtl="0">
              <a:spcBef>
                <a:spcPts val="480"/>
              </a:spcBef>
              <a:buClr>
                <a:schemeClr val="accent1"/>
              </a:buClr>
              <a:buSzPct val="85000"/>
              <a:buFont typeface="Arial"/>
              <a:buChar char="•"/>
              <a:defRPr sz="2400" b="0" i="0" u="none" strike="noStrike" cap="none">
                <a:solidFill>
                  <a:schemeClr val="dk1"/>
                </a:solidFill>
                <a:latin typeface="Arial"/>
                <a:ea typeface="Arial"/>
                <a:cs typeface="Arial"/>
                <a:sym typeface="Arial"/>
              </a:defRPr>
            </a:lvl2pPr>
            <a:lvl3pPr marL="731520" marR="0" lvl="2" indent="-71119" algn="l" rtl="0">
              <a:spcBef>
                <a:spcPts val="400"/>
              </a:spcBef>
              <a:buClr>
                <a:schemeClr val="accent1"/>
              </a:buClr>
              <a:buSzPct val="90000"/>
              <a:buFont typeface="Arial"/>
              <a:buChar char="•"/>
              <a:defRPr sz="2000" b="0" i="0" u="none" strike="noStrike" cap="none">
                <a:solidFill>
                  <a:schemeClr val="dk1"/>
                </a:solidFill>
                <a:latin typeface="Arial"/>
                <a:ea typeface="Arial"/>
                <a:cs typeface="Arial"/>
                <a:sym typeface="Arial"/>
              </a:defRPr>
            </a:lvl3pPr>
            <a:lvl4pPr marL="1005839" marR="0" lvl="3" indent="-78739"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4pPr>
            <a:lvl5pPr marL="1188720" marR="0" lvl="4" indent="-33019"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5pPr>
            <a:lvl6pPr marL="1371600" marR="0" lvl="5" indent="-76200"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6pPr>
            <a:lvl7pPr marL="1554480" marR="0" lvl="6" indent="-68580"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7pPr>
            <a:lvl8pPr marL="1737360" marR="0" lvl="7" indent="-73660"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8pPr>
            <a:lvl9pPr marL="1920240" marR="0" lvl="8" indent="-78739" algn="l" rtl="0">
              <a:spcBef>
                <a:spcPts val="360"/>
              </a:spcBef>
              <a:buClr>
                <a:schemeClr val="accent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Streaming t-SNE</a:t>
            </a:r>
            <a:endParaRPr/>
          </a:p>
        </p:txBody>
      </p:sp>
      <p:sp>
        <p:nvSpPr>
          <p:cNvPr id="43" name="Shape 43"/>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a:solidFill>
                  <a:srgbClr val="FFFFFF"/>
                </a:solidFill>
                <a:latin typeface="Arial"/>
                <a:ea typeface="Arial"/>
                <a:cs typeface="Arial"/>
                <a:sym typeface="Arial"/>
              </a:rPr>
              <a:t>‹#›</a:t>
            </a:fld>
            <a:endParaRPr lang="en-US" sz="1400" b="1">
              <a:solidFill>
                <a:srgbClr val="FFFFFF"/>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609600" y="533400"/>
            <a:ext cx="10972799" cy="990599"/>
          </a:xfrm>
          <a:prstGeom prst="rect">
            <a:avLst/>
          </a:prstGeom>
          <a:noFill/>
          <a:ln>
            <a:noFill/>
          </a:ln>
        </p:spPr>
        <p:txBody>
          <a:bodyPr wrap="square" lIns="91425" tIns="91425" rIns="91425" bIns="91425" anchor="ctr" anchorCtr="0"/>
          <a:lstStyle>
            <a:lvl1pPr marL="0" marR="0" lvl="0" indent="0" algn="l" rtl="0">
              <a:spcBef>
                <a:spcPts val="0"/>
              </a:spcBef>
              <a:buClr>
                <a:schemeClr val="dk2"/>
              </a:buClr>
              <a:buFont typeface="Arial"/>
              <a:buNone/>
              <a:defRPr sz="4000" b="0" i="0" u="none" strike="noStrike" cap="none">
                <a:solidFill>
                  <a:schemeClr val="dk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6" name="Shape 46"/>
          <p:cNvSpPr txBox="1">
            <a:spLocks noGrp="1"/>
          </p:cNvSpPr>
          <p:nvPr>
            <p:ph type="body" idx="1"/>
          </p:nvPr>
        </p:nvSpPr>
        <p:spPr>
          <a:xfrm>
            <a:off x="609600" y="1676400"/>
            <a:ext cx="5242559" cy="639762"/>
          </a:xfrm>
          <a:prstGeom prst="rect">
            <a:avLst/>
          </a:prstGeom>
          <a:noFill/>
          <a:ln>
            <a:noFill/>
          </a:ln>
        </p:spPr>
        <p:txBody>
          <a:bodyPr wrap="square" lIns="91425" tIns="91425" rIns="91425" bIns="91425" anchor="ctr" anchorCtr="0"/>
          <a:lstStyle>
            <a:lvl1pPr marL="0" marR="0" lvl="0" indent="0" algn="ctr" rtl="0">
              <a:spcBef>
                <a:spcPts val="400"/>
              </a:spcBef>
              <a:buClr>
                <a:schemeClr val="accent1"/>
              </a:buClr>
              <a:buFont typeface="Arial"/>
              <a:buNone/>
              <a:defRPr sz="2000" b="0" i="0" u="none" strike="noStrike" cap="none">
                <a:solidFill>
                  <a:schemeClr val="dk2"/>
                </a:solidFill>
                <a:latin typeface="Arial"/>
                <a:ea typeface="Arial"/>
                <a:cs typeface="Arial"/>
                <a:sym typeface="Arial"/>
              </a:defRPr>
            </a:lvl1pPr>
            <a:lvl2pPr marL="457200" marR="0" lvl="1" indent="0" algn="l" rtl="0">
              <a:spcBef>
                <a:spcPts val="400"/>
              </a:spcBef>
              <a:buClr>
                <a:schemeClr val="accent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buClr>
                <a:schemeClr val="accent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9pPr>
          </a:lstStyle>
          <a:p>
            <a:endParaRPr/>
          </a:p>
        </p:txBody>
      </p:sp>
      <p:sp>
        <p:nvSpPr>
          <p:cNvPr id="47" name="Shape 47"/>
          <p:cNvSpPr txBox="1">
            <a:spLocks noGrp="1"/>
          </p:cNvSpPr>
          <p:nvPr>
            <p:ph type="body" idx="2"/>
          </p:nvPr>
        </p:nvSpPr>
        <p:spPr>
          <a:xfrm>
            <a:off x="609600" y="2438400"/>
            <a:ext cx="5242559" cy="3951287"/>
          </a:xfrm>
          <a:prstGeom prst="rect">
            <a:avLst/>
          </a:prstGeom>
          <a:noFill/>
          <a:ln>
            <a:noFill/>
          </a:ln>
        </p:spPr>
        <p:txBody>
          <a:bodyPr wrap="square" lIns="91425" tIns="91425" rIns="91425" bIns="91425" anchor="t" anchorCtr="0"/>
          <a:lstStyle>
            <a:lvl1pPr marL="182880" marR="0" lvl="0" indent="-53339" algn="l" rtl="0">
              <a:spcBef>
                <a:spcPts val="480"/>
              </a:spcBef>
              <a:buClr>
                <a:schemeClr val="accent1"/>
              </a:buClr>
              <a:buSzPct val="85000"/>
              <a:buFont typeface="Arial"/>
              <a:buChar char="•"/>
              <a:defRPr sz="2400" b="0" i="0" u="none" strike="noStrike" cap="none">
                <a:solidFill>
                  <a:schemeClr val="dk1"/>
                </a:solidFill>
                <a:latin typeface="Arial"/>
                <a:ea typeface="Arial"/>
                <a:cs typeface="Arial"/>
                <a:sym typeface="Arial"/>
              </a:defRPr>
            </a:lvl1pPr>
            <a:lvl2pPr marL="457200" marR="0" lvl="1" indent="-82550" algn="l" rtl="0">
              <a:spcBef>
                <a:spcPts val="400"/>
              </a:spcBef>
              <a:buClr>
                <a:schemeClr val="accent1"/>
              </a:buClr>
              <a:buSzPct val="85000"/>
              <a:buFont typeface="Arial"/>
              <a:buChar char="•"/>
              <a:defRPr sz="2000" b="0" i="0" u="none" strike="noStrike" cap="none">
                <a:solidFill>
                  <a:schemeClr val="dk1"/>
                </a:solidFill>
                <a:latin typeface="Arial"/>
                <a:ea typeface="Arial"/>
                <a:cs typeface="Arial"/>
                <a:sym typeface="Arial"/>
              </a:defRPr>
            </a:lvl2pPr>
            <a:lvl3pPr marL="731520" marR="0" lvl="2" indent="-82550" algn="l" rtl="0">
              <a:spcBef>
                <a:spcPts val="360"/>
              </a:spcBef>
              <a:buClr>
                <a:schemeClr val="accent1"/>
              </a:buClr>
              <a:buSzPct val="90000"/>
              <a:buFont typeface="Arial"/>
              <a:buChar char="•"/>
              <a:defRPr sz="1800" b="0" i="0" u="none" strike="noStrike" cap="none">
                <a:solidFill>
                  <a:schemeClr val="dk1"/>
                </a:solidFill>
                <a:latin typeface="Arial"/>
                <a:ea typeface="Arial"/>
                <a:cs typeface="Arial"/>
                <a:sym typeface="Arial"/>
              </a:defRPr>
            </a:lvl3pPr>
            <a:lvl4pPr marL="1005839" marR="0" lvl="3" indent="-91439"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4pPr>
            <a:lvl5pPr marL="1188720" marR="0" lvl="4" indent="-45719"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5pPr>
            <a:lvl6pPr marL="1371600" marR="0" lvl="5" indent="-88900"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6pPr>
            <a:lvl7pPr marL="1554480" marR="0" lvl="6" indent="-81280"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7pPr>
            <a:lvl8pPr marL="1737360" marR="0" lvl="7" indent="-86360"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8pPr>
            <a:lvl9pPr marL="1920240" marR="0" lvl="8" indent="-91439"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body" idx="3"/>
          </p:nvPr>
        </p:nvSpPr>
        <p:spPr>
          <a:xfrm>
            <a:off x="6339839" y="1676400"/>
            <a:ext cx="5242559" cy="639762"/>
          </a:xfrm>
          <a:prstGeom prst="rect">
            <a:avLst/>
          </a:prstGeom>
          <a:noFill/>
          <a:ln>
            <a:noFill/>
          </a:ln>
        </p:spPr>
        <p:txBody>
          <a:bodyPr wrap="square" lIns="91425" tIns="91425" rIns="91425" bIns="91425" anchor="ctr" anchorCtr="0"/>
          <a:lstStyle>
            <a:lvl1pPr marL="0" marR="0" lvl="0" indent="0" algn="ctr" rtl="0">
              <a:spcBef>
                <a:spcPts val="400"/>
              </a:spcBef>
              <a:buClr>
                <a:schemeClr val="accent1"/>
              </a:buClr>
              <a:buFont typeface="Arial"/>
              <a:buNone/>
              <a:defRPr sz="2000" b="0" i="0" u="none" strike="noStrike" cap="none">
                <a:solidFill>
                  <a:schemeClr val="dk2"/>
                </a:solidFill>
                <a:latin typeface="Arial"/>
                <a:ea typeface="Arial"/>
                <a:cs typeface="Arial"/>
                <a:sym typeface="Arial"/>
              </a:defRPr>
            </a:lvl1pPr>
            <a:lvl2pPr marL="457200" marR="0" lvl="1" indent="0" algn="l" rtl="0">
              <a:spcBef>
                <a:spcPts val="400"/>
              </a:spcBef>
              <a:buClr>
                <a:schemeClr val="accent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buClr>
                <a:schemeClr val="accent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buClr>
                <a:schemeClr val="accent1"/>
              </a:buClr>
              <a:buFont typeface="Arial"/>
              <a:buNone/>
              <a:defRPr sz="1600" b="1"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body" idx="4"/>
          </p:nvPr>
        </p:nvSpPr>
        <p:spPr>
          <a:xfrm>
            <a:off x="6339839" y="2438400"/>
            <a:ext cx="5242559" cy="3951287"/>
          </a:xfrm>
          <a:prstGeom prst="rect">
            <a:avLst/>
          </a:prstGeom>
          <a:noFill/>
          <a:ln>
            <a:noFill/>
          </a:ln>
        </p:spPr>
        <p:txBody>
          <a:bodyPr wrap="square" lIns="91425" tIns="91425" rIns="91425" bIns="91425" anchor="t" anchorCtr="0"/>
          <a:lstStyle>
            <a:lvl1pPr marL="182880" marR="0" lvl="0" indent="-53339" algn="l" rtl="0">
              <a:spcBef>
                <a:spcPts val="480"/>
              </a:spcBef>
              <a:buClr>
                <a:schemeClr val="accent1"/>
              </a:buClr>
              <a:buSzPct val="85000"/>
              <a:buFont typeface="Arial"/>
              <a:buChar char="•"/>
              <a:defRPr sz="2400" b="0" i="0" u="none" strike="noStrike" cap="none">
                <a:solidFill>
                  <a:schemeClr val="dk1"/>
                </a:solidFill>
                <a:latin typeface="Arial"/>
                <a:ea typeface="Arial"/>
                <a:cs typeface="Arial"/>
                <a:sym typeface="Arial"/>
              </a:defRPr>
            </a:lvl1pPr>
            <a:lvl2pPr marL="457200" marR="0" lvl="1" indent="-82550" algn="l" rtl="0">
              <a:spcBef>
                <a:spcPts val="400"/>
              </a:spcBef>
              <a:buClr>
                <a:schemeClr val="accent1"/>
              </a:buClr>
              <a:buSzPct val="85000"/>
              <a:buFont typeface="Arial"/>
              <a:buChar char="•"/>
              <a:defRPr sz="2000" b="0" i="0" u="none" strike="noStrike" cap="none">
                <a:solidFill>
                  <a:schemeClr val="dk1"/>
                </a:solidFill>
                <a:latin typeface="Arial"/>
                <a:ea typeface="Arial"/>
                <a:cs typeface="Arial"/>
                <a:sym typeface="Arial"/>
              </a:defRPr>
            </a:lvl2pPr>
            <a:lvl3pPr marL="731520" marR="0" lvl="2" indent="-82550" algn="l" rtl="0">
              <a:spcBef>
                <a:spcPts val="360"/>
              </a:spcBef>
              <a:buClr>
                <a:schemeClr val="accent1"/>
              </a:buClr>
              <a:buSzPct val="90000"/>
              <a:buFont typeface="Arial"/>
              <a:buChar char="•"/>
              <a:defRPr sz="1800" b="0" i="0" u="none" strike="noStrike" cap="none">
                <a:solidFill>
                  <a:schemeClr val="dk1"/>
                </a:solidFill>
                <a:latin typeface="Arial"/>
                <a:ea typeface="Arial"/>
                <a:cs typeface="Arial"/>
                <a:sym typeface="Arial"/>
              </a:defRPr>
            </a:lvl3pPr>
            <a:lvl4pPr marL="1005839" marR="0" lvl="3" indent="-91439"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4pPr>
            <a:lvl5pPr marL="1188720" marR="0" lvl="4" indent="-45719"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5pPr>
            <a:lvl6pPr marL="1371600" marR="0" lvl="5" indent="-88900"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6pPr>
            <a:lvl7pPr marL="1554480" marR="0" lvl="6" indent="-81280"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7pPr>
            <a:lvl8pPr marL="1737360" marR="0" lvl="7" indent="-86360"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8pPr>
            <a:lvl9pPr marL="1920240" marR="0" lvl="8" indent="-91439"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0" name="Shape 50"/>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1" name="Shape 51"/>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Streaming t-SNE</a:t>
            </a:r>
            <a:endParaRPr/>
          </a:p>
        </p:txBody>
      </p:sp>
      <p:sp>
        <p:nvSpPr>
          <p:cNvPr id="52" name="Shape 52"/>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a:solidFill>
                  <a:srgbClr val="FFFFFF"/>
                </a:solidFill>
                <a:latin typeface="Arial"/>
                <a:ea typeface="Arial"/>
                <a:cs typeface="Arial"/>
                <a:sym typeface="Arial"/>
              </a:rPr>
              <a:t>‹#›</a:t>
            </a:fld>
            <a:endParaRPr lang="en-US" sz="1400" b="1">
              <a:solidFill>
                <a:srgbClr val="FFFFFF"/>
              </a:solidFill>
              <a:latin typeface="Arial"/>
              <a:ea typeface="Arial"/>
              <a:cs typeface="Arial"/>
              <a:sym typeface="Arial"/>
            </a:endParaRPr>
          </a:p>
        </p:txBody>
      </p:sp>
      <p:cxnSp>
        <p:nvCxnSpPr>
          <p:cNvPr id="53" name="Shape 53"/>
          <p:cNvCxnSpPr/>
          <p:nvPr/>
        </p:nvCxnSpPr>
        <p:spPr>
          <a:xfrm rot="5400000">
            <a:off x="3741949" y="4045690"/>
            <a:ext cx="4709160" cy="1059"/>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609600" y="533400"/>
            <a:ext cx="10972799" cy="990599"/>
          </a:xfrm>
          <a:prstGeom prst="rect">
            <a:avLst/>
          </a:prstGeom>
          <a:noFill/>
          <a:ln>
            <a:noFill/>
          </a:ln>
        </p:spPr>
        <p:txBody>
          <a:bodyPr wrap="square" lIns="91425" tIns="91425" rIns="91425" bIns="91425" anchor="ctr" anchorCtr="0"/>
          <a:lstStyle>
            <a:lvl1pPr marL="0" marR="0" lvl="0" indent="0" algn="l" rtl="0">
              <a:spcBef>
                <a:spcPts val="0"/>
              </a:spcBef>
              <a:buClr>
                <a:schemeClr val="dk2"/>
              </a:buClr>
              <a:buFont typeface="Arial"/>
              <a:buNone/>
              <a:defRPr sz="4000" b="0" i="0" u="none" strike="noStrike" cap="none">
                <a:solidFill>
                  <a:schemeClr val="dk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6" name="Shape 56"/>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Streaming t-SNE</a:t>
            </a:r>
            <a:endParaRPr/>
          </a:p>
        </p:txBody>
      </p:sp>
      <p:sp>
        <p:nvSpPr>
          <p:cNvPr id="58" name="Shape 58"/>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a:solidFill>
                  <a:srgbClr val="FFFFFF"/>
                </a:solidFill>
                <a:latin typeface="Arial"/>
                <a:ea typeface="Arial"/>
                <a:cs typeface="Arial"/>
                <a:sym typeface="Arial"/>
              </a:rPr>
              <a:t>‹#›</a:t>
            </a:fld>
            <a:endParaRPr lang="en-US" sz="1400" b="1">
              <a:solidFill>
                <a:srgbClr val="FFFFFF"/>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9"/>
        <p:cNvGrpSpPr/>
        <p:nvPr/>
      </p:nvGrpSpPr>
      <p:grpSpPr>
        <a:xfrm>
          <a:off x="0" y="0"/>
          <a:ext cx="0" cy="0"/>
          <a:chOff x="0" y="0"/>
          <a:chExt cx="0" cy="0"/>
        </a:xfrm>
      </p:grpSpPr>
      <p:sp>
        <p:nvSpPr>
          <p:cNvPr id="60" name="Shape 60"/>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1" name="Shape 61"/>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Streaming t-SNE</a:t>
            </a:r>
            <a:endParaRPr/>
          </a:p>
        </p:txBody>
      </p:sp>
      <p:sp>
        <p:nvSpPr>
          <p:cNvPr id="62" name="Shape 62"/>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a:solidFill>
                  <a:srgbClr val="FFFFFF"/>
                </a:solidFill>
                <a:latin typeface="Arial"/>
                <a:ea typeface="Arial"/>
                <a:cs typeface="Arial"/>
                <a:sym typeface="Arial"/>
              </a:rPr>
              <a:t>‹#›</a:t>
            </a:fld>
            <a:endParaRPr lang="en-US" sz="1400" b="1">
              <a:solidFill>
                <a:srgbClr val="FFFFFF"/>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609600" y="792079"/>
            <a:ext cx="2852928" cy="1261871"/>
          </a:xfrm>
          <a:prstGeom prst="rect">
            <a:avLst/>
          </a:prstGeom>
          <a:noFill/>
          <a:ln>
            <a:noFill/>
          </a:ln>
        </p:spPr>
        <p:txBody>
          <a:bodyPr wrap="square" lIns="91425" tIns="91425" rIns="91425" bIns="91425" anchor="b" anchorCtr="0"/>
          <a:lstStyle>
            <a:lvl1pPr marL="0" marR="0" lvl="0" indent="0" algn="l" rtl="0">
              <a:spcBef>
                <a:spcPts val="0"/>
              </a:spcBef>
              <a:buClr>
                <a:schemeClr val="dk2"/>
              </a:buClr>
              <a:buFont typeface="Arial"/>
              <a:buNone/>
              <a:defRPr sz="2400" b="0" i="0" u="none" strike="noStrike" cap="none">
                <a:solidFill>
                  <a:schemeClr val="dk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5" name="Shape 65"/>
          <p:cNvSpPr txBox="1">
            <a:spLocks noGrp="1"/>
          </p:cNvSpPr>
          <p:nvPr>
            <p:ph type="body" idx="1"/>
          </p:nvPr>
        </p:nvSpPr>
        <p:spPr>
          <a:xfrm>
            <a:off x="3962400" y="792079"/>
            <a:ext cx="7619999" cy="5577839"/>
          </a:xfrm>
          <a:prstGeom prst="rect">
            <a:avLst/>
          </a:prstGeom>
          <a:noFill/>
          <a:ln>
            <a:noFill/>
          </a:ln>
        </p:spPr>
        <p:txBody>
          <a:bodyPr wrap="square" lIns="91425" tIns="91425" rIns="91425" bIns="91425" anchor="t" anchorCtr="0"/>
          <a:lstStyle>
            <a:lvl1pPr marL="182880" marR="0" lvl="0" indent="-10159" algn="l" rtl="0">
              <a:spcBef>
                <a:spcPts val="640"/>
              </a:spcBef>
              <a:buClr>
                <a:schemeClr val="accent1"/>
              </a:buClr>
              <a:buSzPct val="85000"/>
              <a:buFont typeface="Arial"/>
              <a:buChar char="•"/>
              <a:defRPr sz="3200" b="0" i="0" u="none" strike="noStrike" cap="none">
                <a:solidFill>
                  <a:schemeClr val="dk1"/>
                </a:solidFill>
                <a:latin typeface="Arial"/>
                <a:ea typeface="Arial"/>
                <a:cs typeface="Arial"/>
                <a:sym typeface="Arial"/>
              </a:defRPr>
            </a:lvl1pPr>
            <a:lvl2pPr marL="457200" marR="0" lvl="1" indent="-39369" algn="l" rtl="0">
              <a:spcBef>
                <a:spcPts val="560"/>
              </a:spcBef>
              <a:buClr>
                <a:schemeClr val="accent1"/>
              </a:buClr>
              <a:buSzPct val="85000"/>
              <a:buFont typeface="Arial"/>
              <a:buChar char="•"/>
              <a:defRPr sz="2800" b="0" i="0" u="none" strike="noStrike" cap="none">
                <a:solidFill>
                  <a:schemeClr val="dk1"/>
                </a:solidFill>
                <a:latin typeface="Arial"/>
                <a:ea typeface="Arial"/>
                <a:cs typeface="Arial"/>
                <a:sym typeface="Arial"/>
              </a:defRPr>
            </a:lvl2pPr>
            <a:lvl3pPr marL="731520" marR="0" lvl="2" indent="-48259" algn="l" rtl="0">
              <a:spcBef>
                <a:spcPts val="480"/>
              </a:spcBef>
              <a:buClr>
                <a:schemeClr val="accent1"/>
              </a:buClr>
              <a:buSzPct val="90000"/>
              <a:buFont typeface="Arial"/>
              <a:buChar char="•"/>
              <a:defRPr sz="2400" b="0" i="0" u="none" strike="noStrike" cap="none">
                <a:solidFill>
                  <a:schemeClr val="dk1"/>
                </a:solidFill>
                <a:latin typeface="Arial"/>
                <a:ea typeface="Arial"/>
                <a:cs typeface="Arial"/>
                <a:sym typeface="Arial"/>
              </a:defRPr>
            </a:lvl3pPr>
            <a:lvl4pPr marL="1005839" marR="0" lvl="3" indent="-66039" algn="l" rtl="0">
              <a:spcBef>
                <a:spcPts val="400"/>
              </a:spcBef>
              <a:buClr>
                <a:schemeClr val="accent1"/>
              </a:buClr>
              <a:buSzPct val="100000"/>
              <a:buFont typeface="Arial"/>
              <a:buChar char="•"/>
              <a:defRPr sz="2000" b="0" i="0" u="none" strike="noStrike" cap="none">
                <a:solidFill>
                  <a:schemeClr val="dk1"/>
                </a:solidFill>
                <a:latin typeface="Arial"/>
                <a:ea typeface="Arial"/>
                <a:cs typeface="Arial"/>
                <a:sym typeface="Arial"/>
              </a:defRPr>
            </a:lvl4pPr>
            <a:lvl5pPr marL="1188720" marR="0" lvl="4" indent="-20319" algn="l" rtl="0">
              <a:spcBef>
                <a:spcPts val="400"/>
              </a:spcBef>
              <a:buClr>
                <a:schemeClr val="accent1"/>
              </a:buClr>
              <a:buSzPct val="100000"/>
              <a:buFont typeface="Arial"/>
              <a:buChar char="•"/>
              <a:defRPr sz="2000" b="0" i="0" u="none" strike="noStrike" cap="none">
                <a:solidFill>
                  <a:schemeClr val="dk1"/>
                </a:solidFill>
                <a:latin typeface="Arial"/>
                <a:ea typeface="Arial"/>
                <a:cs typeface="Arial"/>
                <a:sym typeface="Arial"/>
              </a:defRPr>
            </a:lvl5pPr>
            <a:lvl6pPr marL="1371600" marR="0" lvl="5" indent="-63500" algn="l" rtl="0">
              <a:spcBef>
                <a:spcPts val="400"/>
              </a:spcBef>
              <a:buClr>
                <a:schemeClr val="accent1"/>
              </a:buClr>
              <a:buSzPct val="100000"/>
              <a:buFont typeface="Arial"/>
              <a:buChar char="•"/>
              <a:defRPr sz="2000" b="0" i="0" u="none" strike="noStrike" cap="none">
                <a:solidFill>
                  <a:schemeClr val="dk1"/>
                </a:solidFill>
                <a:latin typeface="Arial"/>
                <a:ea typeface="Arial"/>
                <a:cs typeface="Arial"/>
                <a:sym typeface="Arial"/>
              </a:defRPr>
            </a:lvl6pPr>
            <a:lvl7pPr marL="1554480" marR="0" lvl="6" indent="-55880" algn="l" rtl="0">
              <a:spcBef>
                <a:spcPts val="400"/>
              </a:spcBef>
              <a:buClr>
                <a:schemeClr val="accent1"/>
              </a:buClr>
              <a:buSzPct val="100000"/>
              <a:buFont typeface="Arial"/>
              <a:buChar char="•"/>
              <a:defRPr sz="2000" b="0" i="0" u="none" strike="noStrike" cap="none">
                <a:solidFill>
                  <a:schemeClr val="dk1"/>
                </a:solidFill>
                <a:latin typeface="Arial"/>
                <a:ea typeface="Arial"/>
                <a:cs typeface="Arial"/>
                <a:sym typeface="Arial"/>
              </a:defRPr>
            </a:lvl7pPr>
            <a:lvl8pPr marL="1737360" marR="0" lvl="7" indent="-60960" algn="l" rtl="0">
              <a:spcBef>
                <a:spcPts val="400"/>
              </a:spcBef>
              <a:buClr>
                <a:schemeClr val="accent1"/>
              </a:buClr>
              <a:buSzPct val="100000"/>
              <a:buFont typeface="Arial"/>
              <a:buChar char="•"/>
              <a:defRPr sz="2000" b="0" i="0" u="none" strike="noStrike" cap="none">
                <a:solidFill>
                  <a:schemeClr val="dk1"/>
                </a:solidFill>
                <a:latin typeface="Arial"/>
                <a:ea typeface="Arial"/>
                <a:cs typeface="Arial"/>
                <a:sym typeface="Arial"/>
              </a:defRPr>
            </a:lvl8pPr>
            <a:lvl9pPr marL="1920240" marR="0" lvl="8" indent="-66039" algn="l" rtl="0">
              <a:spcBef>
                <a:spcPts val="400"/>
              </a:spcBef>
              <a:buClr>
                <a:schemeClr val="accent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body" idx="2"/>
          </p:nvPr>
        </p:nvSpPr>
        <p:spPr>
          <a:xfrm>
            <a:off x="609600" y="2130552"/>
            <a:ext cx="2852928" cy="4243615"/>
          </a:xfrm>
          <a:prstGeom prst="rect">
            <a:avLst/>
          </a:prstGeom>
          <a:noFill/>
          <a:ln>
            <a:noFill/>
          </a:ln>
        </p:spPr>
        <p:txBody>
          <a:bodyPr wrap="square" lIns="91425" tIns="91425" rIns="91425" bIns="91425" anchor="t" anchorCtr="0"/>
          <a:lstStyle>
            <a:lvl1pPr marL="0" marR="0" lvl="0" indent="0" algn="l" rtl="0">
              <a:spcBef>
                <a:spcPts val="280"/>
              </a:spcBef>
              <a:buClr>
                <a:schemeClr val="accent1"/>
              </a:buClr>
              <a:buFont typeface="Arial"/>
              <a:buNone/>
              <a:defRPr sz="1400" b="0" i="0" u="none" strike="noStrike" cap="none">
                <a:solidFill>
                  <a:schemeClr val="dk1"/>
                </a:solidFill>
                <a:latin typeface="Arial"/>
                <a:ea typeface="Arial"/>
                <a:cs typeface="Arial"/>
                <a:sym typeface="Arial"/>
              </a:defRPr>
            </a:lvl1pPr>
            <a:lvl2pPr marL="457200" marR="0" lvl="1" indent="0" algn="l" rtl="0">
              <a:spcBef>
                <a:spcPts val="240"/>
              </a:spcBef>
              <a:buClr>
                <a:schemeClr val="accent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buClr>
                <a:schemeClr val="accent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6pPr>
            <a:lvl7pPr marL="2743200" marR="0" lvl="6"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7pPr>
            <a:lvl8pPr marL="3200400" marR="0" lvl="7"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8pPr>
            <a:lvl9pPr marL="3657600" marR="0" lvl="8"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8" name="Shape 68"/>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Streaming t-SNE</a:t>
            </a:r>
            <a:endParaRPr/>
          </a:p>
        </p:txBody>
      </p:sp>
      <p:sp>
        <p:nvSpPr>
          <p:cNvPr id="69" name="Shape 69"/>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a:solidFill>
                  <a:srgbClr val="FFFFFF"/>
                </a:solidFill>
                <a:latin typeface="Arial"/>
                <a:ea typeface="Arial"/>
                <a:cs typeface="Arial"/>
                <a:sym typeface="Arial"/>
              </a:rPr>
              <a:t>‹#›</a:t>
            </a:fld>
            <a:endParaRPr lang="en-US" sz="1400" b="1">
              <a:solidFill>
                <a:srgbClr val="FFFFFF"/>
              </a:solidFill>
              <a:latin typeface="Arial"/>
              <a:ea typeface="Arial"/>
              <a:cs typeface="Arial"/>
              <a:sym typeface="Arial"/>
            </a:endParaRPr>
          </a:p>
        </p:txBody>
      </p:sp>
      <p:cxnSp>
        <p:nvCxnSpPr>
          <p:cNvPr id="70" name="Shape 70"/>
          <p:cNvCxnSpPr/>
          <p:nvPr/>
        </p:nvCxnSpPr>
        <p:spPr>
          <a:xfrm rot="5400000">
            <a:off x="912151" y="3579942"/>
            <a:ext cx="5577839" cy="2116"/>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609600" y="792479"/>
            <a:ext cx="2856907" cy="1264920"/>
          </a:xfrm>
          <a:prstGeom prst="rect">
            <a:avLst/>
          </a:prstGeom>
          <a:noFill/>
          <a:ln>
            <a:noFill/>
          </a:ln>
        </p:spPr>
        <p:txBody>
          <a:bodyPr wrap="square" lIns="91425" tIns="91425" rIns="91425" bIns="91425" anchor="b" anchorCtr="0"/>
          <a:lstStyle>
            <a:lvl1pPr marL="0" marR="0" lvl="0" indent="0" algn="l" rtl="0">
              <a:spcBef>
                <a:spcPts val="0"/>
              </a:spcBef>
              <a:buClr>
                <a:schemeClr val="dk2"/>
              </a:buClr>
              <a:buFont typeface="Arial"/>
              <a:buNone/>
              <a:defRPr sz="2400" b="0" i="0" u="none" strike="noStrike" cap="none">
                <a:solidFill>
                  <a:schemeClr val="dk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3" name="Shape 73"/>
          <p:cNvSpPr>
            <a:spLocks noGrp="1"/>
          </p:cNvSpPr>
          <p:nvPr>
            <p:ph type="pic" idx="2"/>
          </p:nvPr>
        </p:nvSpPr>
        <p:spPr>
          <a:xfrm>
            <a:off x="3811480" y="838200"/>
            <a:ext cx="7872520" cy="5500456"/>
          </a:xfrm>
          <a:prstGeom prst="rect">
            <a:avLst/>
          </a:prstGeom>
          <a:solidFill>
            <a:schemeClr val="lt2"/>
          </a:solidFill>
          <a:ln w="76200" cap="flat" cmpd="sng">
            <a:solidFill>
              <a:srgbClr val="FFFFFF"/>
            </a:solidFill>
            <a:prstDash val="solid"/>
            <a:miter lim="800000"/>
            <a:headEnd type="none" w="med" len="med"/>
            <a:tailEnd type="none" w="med" len="med"/>
          </a:ln>
          <a:effectLst>
            <a:outerShdw blurRad="50799" dist="12700" dir="5400000" algn="t" rotWithShape="0">
              <a:srgbClr val="000000">
                <a:alpha val="58823"/>
              </a:srgbClr>
            </a:outerShdw>
          </a:effectLst>
        </p:spPr>
        <p:txBody>
          <a:bodyPr wrap="square" lIns="91425" tIns="91425" rIns="91425" bIns="91425" anchor="t" anchorCtr="0"/>
          <a:lstStyle>
            <a:lvl1pPr marL="0" marR="0" lvl="0" indent="0" algn="l" rtl="0">
              <a:spcBef>
                <a:spcPts val="640"/>
              </a:spcBef>
              <a:buClr>
                <a:schemeClr val="accent1"/>
              </a:buClr>
              <a:buFont typeface="Arial"/>
              <a:buNone/>
              <a:defRPr sz="3200" b="0" i="0" u="none" strike="noStrike" cap="none">
                <a:solidFill>
                  <a:schemeClr val="dk1"/>
                </a:solidFill>
                <a:latin typeface="Arial"/>
                <a:ea typeface="Arial"/>
                <a:cs typeface="Arial"/>
                <a:sym typeface="Arial"/>
              </a:defRPr>
            </a:lvl1pPr>
            <a:lvl2pPr marL="457200" marR="0" lvl="1" indent="0" algn="l" rtl="0">
              <a:spcBef>
                <a:spcPts val="560"/>
              </a:spcBef>
              <a:buClr>
                <a:schemeClr val="accent1"/>
              </a:buClr>
              <a:buFont typeface="Arial"/>
              <a:buNone/>
              <a:defRPr sz="2800" b="0" i="0" u="none" strike="noStrike" cap="none">
                <a:solidFill>
                  <a:schemeClr val="dk1"/>
                </a:solidFill>
                <a:latin typeface="Arial"/>
                <a:ea typeface="Arial"/>
                <a:cs typeface="Arial"/>
                <a:sym typeface="Arial"/>
              </a:defRPr>
            </a:lvl2pPr>
            <a:lvl3pPr marL="914400" marR="0" lvl="2" indent="0" algn="l" rtl="0">
              <a:spcBef>
                <a:spcPts val="480"/>
              </a:spcBef>
              <a:buClr>
                <a:schemeClr val="accent1"/>
              </a:buClr>
              <a:buFont typeface="Arial"/>
              <a:buNone/>
              <a:defRPr sz="2400" b="0" i="0" u="none" strike="noStrike" cap="none">
                <a:solidFill>
                  <a:schemeClr val="dk1"/>
                </a:solidFill>
                <a:latin typeface="Arial"/>
                <a:ea typeface="Arial"/>
                <a:cs typeface="Arial"/>
                <a:sym typeface="Arial"/>
              </a:defRPr>
            </a:lvl3pPr>
            <a:lvl4pPr marL="1371600" marR="0" lvl="3" indent="0" algn="l" rtl="0">
              <a:spcBef>
                <a:spcPts val="400"/>
              </a:spcBef>
              <a:buClr>
                <a:schemeClr val="accent1"/>
              </a:buClr>
              <a:buFont typeface="Arial"/>
              <a:buNone/>
              <a:defRPr sz="2000" b="0" i="0" u="none" strike="noStrike" cap="none">
                <a:solidFill>
                  <a:schemeClr val="dk1"/>
                </a:solidFill>
                <a:latin typeface="Arial"/>
                <a:ea typeface="Arial"/>
                <a:cs typeface="Arial"/>
                <a:sym typeface="Arial"/>
              </a:defRPr>
            </a:lvl4pPr>
            <a:lvl5pPr marL="1828800" marR="0" lvl="4" indent="0" algn="l" rtl="0">
              <a:spcBef>
                <a:spcPts val="400"/>
              </a:spcBef>
              <a:buClr>
                <a:schemeClr val="accent1"/>
              </a:buClr>
              <a:buFont typeface="Arial"/>
              <a:buNone/>
              <a:defRPr sz="2000" b="0" i="0" u="none" strike="noStrike" cap="none">
                <a:solidFill>
                  <a:schemeClr val="dk1"/>
                </a:solidFill>
                <a:latin typeface="Arial"/>
                <a:ea typeface="Arial"/>
                <a:cs typeface="Arial"/>
                <a:sym typeface="Arial"/>
              </a:defRPr>
            </a:lvl5pPr>
            <a:lvl6pPr marL="2286000" marR="0" lvl="5" indent="0" algn="l" rtl="0">
              <a:spcBef>
                <a:spcPts val="400"/>
              </a:spcBef>
              <a:buClr>
                <a:schemeClr val="accent1"/>
              </a:buClr>
              <a:buFont typeface="Arial"/>
              <a:buNone/>
              <a:defRPr sz="2000" b="0" i="0" u="none" strike="noStrike" cap="none">
                <a:solidFill>
                  <a:schemeClr val="dk1"/>
                </a:solidFill>
                <a:latin typeface="Arial"/>
                <a:ea typeface="Arial"/>
                <a:cs typeface="Arial"/>
                <a:sym typeface="Arial"/>
              </a:defRPr>
            </a:lvl6pPr>
            <a:lvl7pPr marL="2743200" marR="0" lvl="6" indent="0" algn="l" rtl="0">
              <a:spcBef>
                <a:spcPts val="400"/>
              </a:spcBef>
              <a:buClr>
                <a:schemeClr val="accent1"/>
              </a:buClr>
              <a:buFont typeface="Arial"/>
              <a:buNone/>
              <a:defRPr sz="2000" b="0" i="0" u="none" strike="noStrike" cap="none">
                <a:solidFill>
                  <a:schemeClr val="dk1"/>
                </a:solidFill>
                <a:latin typeface="Arial"/>
                <a:ea typeface="Arial"/>
                <a:cs typeface="Arial"/>
                <a:sym typeface="Arial"/>
              </a:defRPr>
            </a:lvl7pPr>
            <a:lvl8pPr marL="3200400" marR="0" lvl="7" indent="0" algn="l" rtl="0">
              <a:spcBef>
                <a:spcPts val="400"/>
              </a:spcBef>
              <a:buClr>
                <a:schemeClr val="accent1"/>
              </a:buClr>
              <a:buFont typeface="Arial"/>
              <a:buNone/>
              <a:defRPr sz="2000" b="0" i="0" u="none" strike="noStrike" cap="none">
                <a:solidFill>
                  <a:schemeClr val="dk1"/>
                </a:solidFill>
                <a:latin typeface="Arial"/>
                <a:ea typeface="Arial"/>
                <a:cs typeface="Arial"/>
                <a:sym typeface="Arial"/>
              </a:defRPr>
            </a:lvl8pPr>
            <a:lvl9pPr marL="3657600" marR="0" lvl="8" indent="0" algn="l" rtl="0">
              <a:spcBef>
                <a:spcPts val="400"/>
              </a:spcBef>
              <a:buClr>
                <a:schemeClr val="accent1"/>
              </a:buClr>
              <a:buFont typeface="Arial"/>
              <a:buNone/>
              <a:defRPr sz="2000" b="0" i="0" u="none" strike="noStrike" cap="none">
                <a:solidFill>
                  <a:schemeClr val="dk1"/>
                </a:solidFill>
                <a:latin typeface="Arial"/>
                <a:ea typeface="Arial"/>
                <a:cs typeface="Arial"/>
                <a:sym typeface="Arial"/>
              </a:defRPr>
            </a:lvl9pPr>
          </a:lstStyle>
          <a:p>
            <a:endParaRPr/>
          </a:p>
        </p:txBody>
      </p:sp>
      <p:sp>
        <p:nvSpPr>
          <p:cNvPr id="74" name="Shape 74"/>
          <p:cNvSpPr txBox="1">
            <a:spLocks noGrp="1"/>
          </p:cNvSpPr>
          <p:nvPr>
            <p:ph type="body" idx="1"/>
          </p:nvPr>
        </p:nvSpPr>
        <p:spPr>
          <a:xfrm>
            <a:off x="609600" y="2133600"/>
            <a:ext cx="2852928" cy="4242815"/>
          </a:xfrm>
          <a:prstGeom prst="rect">
            <a:avLst/>
          </a:prstGeom>
          <a:noFill/>
          <a:ln>
            <a:noFill/>
          </a:ln>
        </p:spPr>
        <p:txBody>
          <a:bodyPr wrap="square" lIns="91425" tIns="91425" rIns="91425" bIns="91425" anchor="t" anchorCtr="0"/>
          <a:lstStyle>
            <a:lvl1pPr marL="0" marR="0" lvl="0" indent="0" algn="l" rtl="0">
              <a:spcBef>
                <a:spcPts val="280"/>
              </a:spcBef>
              <a:buClr>
                <a:schemeClr val="accent1"/>
              </a:buClr>
              <a:buFont typeface="Arial"/>
              <a:buNone/>
              <a:defRPr sz="1400" b="0" i="0" u="none" strike="noStrike" cap="none">
                <a:solidFill>
                  <a:schemeClr val="dk1"/>
                </a:solidFill>
                <a:latin typeface="Arial"/>
                <a:ea typeface="Arial"/>
                <a:cs typeface="Arial"/>
                <a:sym typeface="Arial"/>
              </a:defRPr>
            </a:lvl1pPr>
            <a:lvl2pPr marL="457200" marR="0" lvl="1" indent="0" algn="l" rtl="0">
              <a:spcBef>
                <a:spcPts val="240"/>
              </a:spcBef>
              <a:buClr>
                <a:schemeClr val="accent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buClr>
                <a:schemeClr val="accent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6pPr>
            <a:lvl7pPr marL="2743200" marR="0" lvl="6"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7pPr>
            <a:lvl8pPr marL="3200400" marR="0" lvl="7"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8pPr>
            <a:lvl9pPr marL="3657600" marR="0" lvl="8" indent="0" algn="l" rtl="0">
              <a:spcBef>
                <a:spcPts val="180"/>
              </a:spcBef>
              <a:buClr>
                <a:schemeClr val="accent1"/>
              </a:buClr>
              <a:buFont typeface="Arial"/>
              <a:buNone/>
              <a:defRPr sz="900" b="0" i="0" u="none" strike="noStrike" cap="none">
                <a:solidFill>
                  <a:schemeClr val="dk1"/>
                </a:solidFill>
                <a:latin typeface="Arial"/>
                <a:ea typeface="Arial"/>
                <a:cs typeface="Arial"/>
                <a:sym typeface="Arial"/>
              </a:defRPr>
            </a:lvl9pPr>
          </a:lstStyle>
          <a:p>
            <a:endParaRPr/>
          </a:p>
        </p:txBody>
      </p:sp>
      <p:sp>
        <p:nvSpPr>
          <p:cNvPr id="75" name="Shape 75"/>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Streaming t-SNE</a:t>
            </a:r>
            <a:endParaRPr/>
          </a:p>
        </p:txBody>
      </p:sp>
      <p:sp>
        <p:nvSpPr>
          <p:cNvPr id="77" name="Shape 77"/>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a:solidFill>
                  <a:srgbClr val="FFFFFF"/>
                </a:solidFill>
                <a:latin typeface="Arial"/>
                <a:ea typeface="Arial"/>
                <a:cs typeface="Arial"/>
                <a:sym typeface="Arial"/>
              </a:rPr>
              <a:t>‹#›</a:t>
            </a:fld>
            <a:endParaRPr lang="en-US" sz="1400" b="1">
              <a:solidFill>
                <a:srgbClr val="FFFFFF"/>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p:nvPr/>
        </p:nvSpPr>
        <p:spPr>
          <a:xfrm>
            <a:off x="0" y="220786"/>
            <a:ext cx="12192000" cy="228600"/>
          </a:xfrm>
          <a:prstGeom prst="rect">
            <a:avLst/>
          </a:prstGeom>
          <a:solidFill>
            <a:srgbClr val="FFFFFF"/>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1" name="Shape 11"/>
          <p:cNvSpPr txBox="1">
            <a:spLocks noGrp="1"/>
          </p:cNvSpPr>
          <p:nvPr>
            <p:ph type="title"/>
          </p:nvPr>
        </p:nvSpPr>
        <p:spPr>
          <a:xfrm>
            <a:off x="609600" y="533400"/>
            <a:ext cx="10972799" cy="990599"/>
          </a:xfrm>
          <a:prstGeom prst="rect">
            <a:avLst/>
          </a:prstGeom>
          <a:noFill/>
          <a:ln>
            <a:noFill/>
          </a:ln>
        </p:spPr>
        <p:txBody>
          <a:bodyPr wrap="square" lIns="91425" tIns="91425" rIns="91425" bIns="91425" anchor="ctr" anchorCtr="0"/>
          <a:lstStyle>
            <a:lvl1pPr marL="0" marR="0" lvl="0" indent="0" algn="l" rtl="0">
              <a:spcBef>
                <a:spcPts val="0"/>
              </a:spcBef>
              <a:buClr>
                <a:schemeClr val="dk2"/>
              </a:buClr>
              <a:buFont typeface="Arial"/>
              <a:buNone/>
              <a:defRPr sz="4000" b="0" i="0" u="none" strike="noStrike" cap="none">
                <a:solidFill>
                  <a:schemeClr val="dk2"/>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2" name="Shape 12"/>
          <p:cNvSpPr txBox="1">
            <a:spLocks noGrp="1"/>
          </p:cNvSpPr>
          <p:nvPr>
            <p:ph type="body" idx="1"/>
          </p:nvPr>
        </p:nvSpPr>
        <p:spPr>
          <a:xfrm>
            <a:off x="609600" y="1600200"/>
            <a:ext cx="10972799" cy="4876799"/>
          </a:xfrm>
          <a:prstGeom prst="rect">
            <a:avLst/>
          </a:prstGeom>
          <a:noFill/>
          <a:ln>
            <a:noFill/>
          </a:ln>
        </p:spPr>
        <p:txBody>
          <a:bodyPr wrap="square" lIns="91425" tIns="91425" rIns="91425" bIns="91425" anchor="t" anchorCtr="0"/>
          <a:lstStyle>
            <a:lvl1pPr marL="182880" marR="0" lvl="0" indent="-53339" algn="l" rtl="0">
              <a:spcBef>
                <a:spcPts val="480"/>
              </a:spcBef>
              <a:buClr>
                <a:schemeClr val="accent1"/>
              </a:buClr>
              <a:buSzPct val="85000"/>
              <a:buFont typeface="Arial"/>
              <a:buChar char="•"/>
              <a:defRPr sz="2400" b="0" i="0" u="none" strike="noStrike" cap="none">
                <a:solidFill>
                  <a:schemeClr val="dk1"/>
                </a:solidFill>
                <a:latin typeface="Arial"/>
                <a:ea typeface="Arial"/>
                <a:cs typeface="Arial"/>
                <a:sym typeface="Arial"/>
              </a:defRPr>
            </a:lvl1pPr>
            <a:lvl2pPr marL="457200" marR="0" lvl="1" indent="-82550" algn="l" rtl="0">
              <a:spcBef>
                <a:spcPts val="400"/>
              </a:spcBef>
              <a:buClr>
                <a:schemeClr val="accent1"/>
              </a:buClr>
              <a:buSzPct val="85000"/>
              <a:buFont typeface="Arial"/>
              <a:buChar char="•"/>
              <a:defRPr sz="2000" b="0" i="0" u="none" strike="noStrike" cap="none">
                <a:solidFill>
                  <a:schemeClr val="dk1"/>
                </a:solidFill>
                <a:latin typeface="Arial"/>
                <a:ea typeface="Arial"/>
                <a:cs typeface="Arial"/>
                <a:sym typeface="Arial"/>
              </a:defRPr>
            </a:lvl2pPr>
            <a:lvl3pPr marL="731520" marR="0" lvl="2" indent="-82550" algn="l" rtl="0">
              <a:spcBef>
                <a:spcPts val="360"/>
              </a:spcBef>
              <a:buClr>
                <a:schemeClr val="accent1"/>
              </a:buClr>
              <a:buSzPct val="90000"/>
              <a:buFont typeface="Arial"/>
              <a:buChar char="•"/>
              <a:defRPr sz="1800" b="0" i="0" u="none" strike="noStrike" cap="none">
                <a:solidFill>
                  <a:schemeClr val="dk1"/>
                </a:solidFill>
                <a:latin typeface="Arial"/>
                <a:ea typeface="Arial"/>
                <a:cs typeface="Arial"/>
                <a:sym typeface="Arial"/>
              </a:defRPr>
            </a:lvl3pPr>
            <a:lvl4pPr marL="1005839" marR="0" lvl="3" indent="-91439" algn="l" rtl="0">
              <a:spcBef>
                <a:spcPts val="320"/>
              </a:spcBef>
              <a:buClr>
                <a:schemeClr val="accent1"/>
              </a:buClr>
              <a:buSzPct val="100000"/>
              <a:buFont typeface="Arial"/>
              <a:buChar char="•"/>
              <a:defRPr sz="1600" b="0" i="0" u="none" strike="noStrike" cap="none">
                <a:solidFill>
                  <a:schemeClr val="dk1"/>
                </a:solidFill>
                <a:latin typeface="Arial"/>
                <a:ea typeface="Arial"/>
                <a:cs typeface="Arial"/>
                <a:sym typeface="Arial"/>
              </a:defRPr>
            </a:lvl4pPr>
            <a:lvl5pPr marL="1188720" marR="0" lvl="4" indent="-58419" algn="l" rtl="0">
              <a:spcBef>
                <a:spcPts val="28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795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6pPr>
            <a:lvl7pPr marL="1554480" marR="0" lvl="6" indent="-10033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7pPr>
            <a:lvl8pPr marL="1737360" marR="0" lvl="7" indent="-10541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8pPr>
            <a:lvl9pPr marL="1920240" marR="0" lvl="8" indent="-110489"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13" name="Shape 13"/>
          <p:cNvSpPr/>
          <p:nvPr/>
        </p:nvSpPr>
        <p:spPr>
          <a:xfrm>
            <a:off x="0" y="0"/>
            <a:ext cx="12192000" cy="365759"/>
          </a:xfrm>
          <a:prstGeom prst="rect">
            <a:avLst/>
          </a:prstGeom>
          <a:solidFill>
            <a:schemeClr val="accent1"/>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4" name="Shape 14"/>
          <p:cNvSpPr txBox="1">
            <a:spLocks noGrp="1"/>
          </p:cNvSpPr>
          <p:nvPr>
            <p:ph type="dt" idx="10"/>
          </p:nvPr>
        </p:nvSpPr>
        <p:spPr>
          <a:xfrm>
            <a:off x="609600" y="18288"/>
            <a:ext cx="3860799" cy="329184"/>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5" name="Shape 15"/>
          <p:cNvSpPr txBox="1">
            <a:spLocks noGrp="1"/>
          </p:cNvSpPr>
          <p:nvPr>
            <p:ph type="ftr" idx="11"/>
          </p:nvPr>
        </p:nvSpPr>
        <p:spPr>
          <a:xfrm>
            <a:off x="4572000" y="18288"/>
            <a:ext cx="5486399" cy="329184"/>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Streaming t-SNE</a:t>
            </a:r>
            <a:endParaRPr/>
          </a:p>
        </p:txBody>
      </p:sp>
      <p:sp>
        <p:nvSpPr>
          <p:cNvPr id="16" name="Shape 16"/>
          <p:cNvSpPr txBox="1">
            <a:spLocks noGrp="1"/>
          </p:cNvSpPr>
          <p:nvPr>
            <p:ph type="sldNum" idx="12"/>
          </p:nvPr>
        </p:nvSpPr>
        <p:spPr>
          <a:xfrm>
            <a:off x="10160000" y="18288"/>
            <a:ext cx="1422400" cy="329184"/>
          </a:xfrm>
          <a:prstGeom prst="rect">
            <a:avLst/>
          </a:prstGeom>
          <a:noFill/>
          <a:ln>
            <a:noFill/>
          </a:ln>
        </p:spPr>
        <p:txBody>
          <a:bodyPr wrap="square" lIns="91425" tIns="45700" rIns="91425" bIns="45700" anchor="ctr" anchorCtr="0">
            <a:noAutofit/>
          </a:bodyPr>
          <a:lstStyle/>
          <a:p>
            <a:pPr marL="0" marR="0" lvl="0" indent="0" algn="l" rtl="0">
              <a:spcBef>
                <a:spcPts val="0"/>
              </a:spcBef>
              <a:buSzPct val="25000"/>
              <a:buNone/>
            </a:pPr>
            <a:fld id="{00000000-1234-1234-1234-123412341234}" type="slidenum">
              <a:rPr lang="en-US" sz="1400" b="1" i="0" u="none" strike="noStrike" cap="none">
                <a:solidFill>
                  <a:srgbClr val="FFFFFF"/>
                </a:solidFill>
                <a:latin typeface="Arial"/>
                <a:ea typeface="Arial"/>
                <a:cs typeface="Arial"/>
                <a:sym typeface="Arial"/>
              </a:rPr>
              <a:t>‹#›</a:t>
            </a:fld>
            <a:endParaRPr lang="en-US" sz="1400" b="1" i="0" u="none" strike="noStrike" cap="none">
              <a:solidFill>
                <a:srgbClr val="FFFFFF"/>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cs.toronto.edu/~fritz/absps/sne.pdf"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lvdmaaten.github.io/publications/papers/JMLR_2014.pdf"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ctrTitle"/>
          </p:nvPr>
        </p:nvSpPr>
        <p:spPr>
          <a:xfrm>
            <a:off x="914400" y="1371600"/>
            <a:ext cx="10464800" cy="1927224"/>
          </a:xfrm>
          <a:prstGeom prst="rect">
            <a:avLst/>
          </a:prstGeom>
          <a:noFill/>
          <a:ln>
            <a:noFill/>
          </a:ln>
        </p:spPr>
        <p:txBody>
          <a:bodyPr wrap="square" lIns="91425" tIns="45700" rIns="91425" bIns="45700" anchor="b" anchorCtr="0">
            <a:noAutofit/>
          </a:bodyPr>
          <a:lstStyle/>
          <a:p>
            <a:pPr marL="0" marR="0" lvl="0" indent="0" algn="l" rtl="0">
              <a:spcBef>
                <a:spcPts val="0"/>
              </a:spcBef>
              <a:buClr>
                <a:schemeClr val="dk2"/>
              </a:buClr>
              <a:buSzPct val="25000"/>
              <a:buFont typeface="Arial"/>
              <a:buNone/>
            </a:pPr>
            <a:r>
              <a:rPr lang="en-US" dirty="0"/>
              <a:t>t-SNE</a:t>
            </a:r>
          </a:p>
        </p:txBody>
      </p:sp>
      <p:sp>
        <p:nvSpPr>
          <p:cNvPr id="95" name="Shape 95"/>
          <p:cNvSpPr txBox="1">
            <a:spLocks noGrp="1"/>
          </p:cNvSpPr>
          <p:nvPr>
            <p:ph type="subTitle" idx="1"/>
          </p:nvPr>
        </p:nvSpPr>
        <p:spPr>
          <a:xfrm>
            <a:off x="914400" y="3505200"/>
            <a:ext cx="8534399" cy="1752600"/>
          </a:xfrm>
          <a:prstGeom prst="rect">
            <a:avLst/>
          </a:prstGeom>
          <a:noFill/>
          <a:ln>
            <a:noFill/>
          </a:ln>
        </p:spPr>
        <p:txBody>
          <a:bodyPr wrap="square" lIns="91425" tIns="45700" rIns="91425" bIns="45700" anchor="t" anchorCtr="0">
            <a:noAutofit/>
          </a:bodyPr>
          <a:lstStyle/>
          <a:p>
            <a:pPr marL="0" marR="0" lvl="0" indent="0" algn="l" rtl="0">
              <a:spcBef>
                <a:spcPts val="0"/>
              </a:spcBef>
              <a:buClr>
                <a:schemeClr val="accent1"/>
              </a:buClr>
              <a:buSzPct val="25000"/>
              <a:buFont typeface="Arial"/>
              <a:buNone/>
            </a:pPr>
            <a:endParaRPr sz="2400" b="0" i="0" u="none" strike="noStrike" cap="none" dirty="0">
              <a:solidFill>
                <a:srgbClr val="3F3F3F"/>
              </a:solidFill>
              <a:latin typeface="Arial"/>
              <a:ea typeface="Arial"/>
              <a:cs typeface="Arial"/>
              <a:sym typeface="Arial"/>
            </a:endParaRPr>
          </a:p>
        </p:txBody>
      </p:sp>
      <p:sp>
        <p:nvSpPr>
          <p:cNvPr id="2" name="Footer Placeholder 1"/>
          <p:cNvSpPr>
            <a:spLocks noGrp="1"/>
          </p:cNvSpPr>
          <p:nvPr>
            <p:ph type="ftr" idx="11"/>
          </p:nvPr>
        </p:nvSpPr>
        <p:spPr/>
        <p:txBody>
          <a:bodyPr/>
          <a:lstStyle/>
          <a:p>
            <a:r>
              <a:rPr lang="en-US"/>
              <a:t>Streaming t-SNE</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746" y="546100"/>
            <a:ext cx="5130800" cy="59182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Shape 224"/>
          <p:cNvSpPr txBox="1">
            <a:spLocks noGrp="1"/>
          </p:cNvSpPr>
          <p:nvPr>
            <p:ph type="title"/>
          </p:nvPr>
        </p:nvSpPr>
        <p:spPr>
          <a:xfrm>
            <a:off x="609600" y="533400"/>
            <a:ext cx="10972799" cy="990599"/>
          </a:xfrm>
          <a:prstGeom prst="rect">
            <a:avLst/>
          </a:prstGeom>
          <a:noFill/>
          <a:ln>
            <a:noFill/>
          </a:ln>
        </p:spPr>
        <p:txBody>
          <a:bodyPr wrap="square" lIns="91425" tIns="45700" rIns="91425" bIns="45700" anchor="ctr" anchorCtr="0">
            <a:noAutofit/>
          </a:bodyPr>
          <a:lstStyle/>
          <a:p>
            <a:pPr marL="0" marR="0" lvl="0" indent="0" algn="l" rtl="0">
              <a:spcBef>
                <a:spcPts val="0"/>
              </a:spcBef>
              <a:buClr>
                <a:schemeClr val="dk2"/>
              </a:buClr>
              <a:buSzPct val="25000"/>
              <a:buFont typeface="Arial"/>
              <a:buNone/>
            </a:pPr>
            <a:r>
              <a:rPr lang="en-US" sz="4000" b="0" i="0" u="none" strike="noStrike" cap="none">
                <a:solidFill>
                  <a:schemeClr val="dk2"/>
                </a:solidFill>
                <a:latin typeface="Arial"/>
                <a:ea typeface="Arial"/>
                <a:cs typeface="Arial"/>
                <a:sym typeface="Arial"/>
              </a:rPr>
              <a:t>Stochastic Neighbor Embedding (SNE)</a:t>
            </a:r>
          </a:p>
        </p:txBody>
      </p:sp>
      <p:sp>
        <p:nvSpPr>
          <p:cNvPr id="225" name="Shape 225"/>
          <p:cNvSpPr txBox="1">
            <a:spLocks noGrp="1"/>
          </p:cNvSpPr>
          <p:nvPr>
            <p:ph type="body" idx="1"/>
          </p:nvPr>
        </p:nvSpPr>
        <p:spPr>
          <a:xfrm>
            <a:off x="609600" y="1600200"/>
            <a:ext cx="10972799" cy="4876799"/>
          </a:xfrm>
          <a:prstGeom prst="rect">
            <a:avLst/>
          </a:prstGeom>
          <a:noFill/>
          <a:ln>
            <a:noFill/>
          </a:ln>
        </p:spPr>
        <p:txBody>
          <a:bodyPr wrap="square" lIns="91425" tIns="45700" rIns="91425" bIns="45700" anchor="t" anchorCtr="0">
            <a:noAutofit/>
          </a:bodyPr>
          <a:lstStyle/>
          <a:p>
            <a:pPr marL="182880" marR="0" lvl="0" indent="-182880" algn="l" rtl="0">
              <a:spcBef>
                <a:spcPts val="0"/>
              </a:spcBef>
              <a:spcAft>
                <a:spcPts val="0"/>
              </a:spcAft>
              <a:buClr>
                <a:schemeClr val="accent1"/>
              </a:buClr>
              <a:buSzPct val="85000"/>
              <a:buFont typeface="Arial"/>
              <a:buChar char="•"/>
            </a:pPr>
            <a:r>
              <a:rPr lang="en-US" sz="2400" b="0" i="0" u="none" strike="noStrike" cap="none" dirty="0">
                <a:solidFill>
                  <a:schemeClr val="dk1"/>
                </a:solidFill>
                <a:latin typeface="Arial"/>
                <a:ea typeface="Arial"/>
                <a:cs typeface="Arial"/>
                <a:sym typeface="Arial"/>
              </a:rPr>
              <a:t>Converting the high-dimensional Euclidean distances into conditional probabilities that represent similarities.</a:t>
            </a:r>
          </a:p>
          <a:p>
            <a:pPr marL="182880" marR="0" lvl="0" indent="-182880" algn="l" rtl="0">
              <a:spcBef>
                <a:spcPts val="480"/>
              </a:spcBef>
              <a:spcAft>
                <a:spcPts val="0"/>
              </a:spcAft>
              <a:buClr>
                <a:schemeClr val="accent1"/>
              </a:buClr>
              <a:buSzPct val="85000"/>
              <a:buFont typeface="Arial"/>
              <a:buNone/>
            </a:pPr>
            <a:endParaRPr sz="2400" b="0" i="0" u="none" strike="noStrike" cap="none" dirty="0">
              <a:solidFill>
                <a:schemeClr val="dk1"/>
              </a:solidFill>
              <a:latin typeface="Arial"/>
              <a:ea typeface="Arial"/>
              <a:cs typeface="Arial"/>
              <a:sym typeface="Arial"/>
            </a:endParaRPr>
          </a:p>
          <a:p>
            <a:pPr marL="182880" marR="0" lvl="0" indent="-182880" algn="l" rtl="0">
              <a:spcBef>
                <a:spcPts val="480"/>
              </a:spcBef>
              <a:spcAft>
                <a:spcPts val="0"/>
              </a:spcAft>
              <a:buClr>
                <a:schemeClr val="accent1"/>
              </a:buClr>
              <a:buSzPct val="85000"/>
              <a:buFont typeface="Arial"/>
              <a:buChar char="•"/>
            </a:pPr>
            <a:r>
              <a:rPr lang="en-US" sz="2400" b="0" i="0" u="none" strike="noStrike" cap="none" dirty="0">
                <a:solidFill>
                  <a:schemeClr val="dk1"/>
                </a:solidFill>
                <a:latin typeface="Arial"/>
                <a:ea typeface="Arial"/>
                <a:cs typeface="Arial"/>
                <a:sym typeface="Arial"/>
              </a:rPr>
              <a:t>Similarity of data-points in High Dimension</a:t>
            </a:r>
          </a:p>
          <a:p>
            <a:pPr marL="182880" marR="0" lvl="0" indent="-182880" algn="l" rtl="0">
              <a:spcBef>
                <a:spcPts val="480"/>
              </a:spcBef>
              <a:spcAft>
                <a:spcPts val="0"/>
              </a:spcAft>
              <a:buClr>
                <a:schemeClr val="accent1"/>
              </a:buClr>
              <a:buSzPct val="85000"/>
              <a:buFont typeface="Arial"/>
              <a:buNone/>
            </a:pPr>
            <a:endParaRPr sz="2400" b="0" i="0" u="none" strike="noStrike" cap="none" dirty="0">
              <a:solidFill>
                <a:schemeClr val="dk1"/>
              </a:solidFill>
              <a:latin typeface="Arial"/>
              <a:ea typeface="Arial"/>
              <a:cs typeface="Arial"/>
              <a:sym typeface="Arial"/>
            </a:endParaRPr>
          </a:p>
          <a:p>
            <a:pPr marL="182880" marR="0" lvl="0" indent="-182880" algn="l" rtl="0">
              <a:spcBef>
                <a:spcPts val="480"/>
              </a:spcBef>
              <a:spcAft>
                <a:spcPts val="0"/>
              </a:spcAft>
              <a:buClr>
                <a:schemeClr val="accent1"/>
              </a:buClr>
              <a:buSzPct val="85000"/>
              <a:buFont typeface="Arial"/>
              <a:buNone/>
            </a:pPr>
            <a:endParaRPr sz="2400" b="0" i="0" u="none" strike="noStrike" cap="none" dirty="0">
              <a:solidFill>
                <a:schemeClr val="dk1"/>
              </a:solidFill>
              <a:latin typeface="Arial"/>
              <a:ea typeface="Arial"/>
              <a:cs typeface="Arial"/>
              <a:sym typeface="Arial"/>
            </a:endParaRPr>
          </a:p>
          <a:p>
            <a:pPr marL="182880" marR="0" lvl="0" indent="-182880" algn="l" rtl="0">
              <a:spcBef>
                <a:spcPts val="480"/>
              </a:spcBef>
              <a:spcAft>
                <a:spcPts val="0"/>
              </a:spcAft>
              <a:buClr>
                <a:schemeClr val="accent1"/>
              </a:buClr>
              <a:buSzPct val="85000"/>
              <a:buFont typeface="Arial"/>
              <a:buChar char="•"/>
            </a:pPr>
            <a:r>
              <a:rPr lang="en-US" sz="2400" b="0" i="0" u="none" strike="noStrike" cap="none" dirty="0">
                <a:solidFill>
                  <a:schemeClr val="dk1"/>
                </a:solidFill>
                <a:latin typeface="Arial"/>
                <a:ea typeface="Arial"/>
                <a:cs typeface="Arial"/>
                <a:sym typeface="Arial"/>
              </a:rPr>
              <a:t>Similarity of data-points in Low Dimension</a:t>
            </a:r>
          </a:p>
          <a:p>
            <a:pPr marL="182880" marR="0" lvl="0" indent="-182880" algn="l" rtl="0">
              <a:spcBef>
                <a:spcPts val="480"/>
              </a:spcBef>
              <a:spcAft>
                <a:spcPts val="0"/>
              </a:spcAft>
              <a:buClr>
                <a:schemeClr val="accent1"/>
              </a:buClr>
              <a:buSzPct val="85000"/>
              <a:buFont typeface="Arial"/>
              <a:buNone/>
            </a:pPr>
            <a:endParaRPr sz="2400" b="0" i="0" u="none" strike="noStrike" cap="none" dirty="0">
              <a:solidFill>
                <a:schemeClr val="dk1"/>
              </a:solidFill>
              <a:latin typeface="Arial"/>
              <a:ea typeface="Arial"/>
              <a:cs typeface="Arial"/>
              <a:sym typeface="Arial"/>
            </a:endParaRPr>
          </a:p>
          <a:p>
            <a:pPr marL="182880" marR="0" lvl="0" indent="-182880" algn="l" rtl="0">
              <a:spcBef>
                <a:spcPts val="480"/>
              </a:spcBef>
              <a:spcAft>
                <a:spcPts val="0"/>
              </a:spcAft>
              <a:buClr>
                <a:schemeClr val="accent1"/>
              </a:buClr>
              <a:buSzPct val="85000"/>
              <a:buFont typeface="Arial"/>
              <a:buNone/>
            </a:pPr>
            <a:endParaRPr sz="2400" b="0" i="0" u="none" strike="noStrike" cap="none" dirty="0">
              <a:solidFill>
                <a:schemeClr val="dk1"/>
              </a:solidFill>
              <a:latin typeface="Arial"/>
              <a:ea typeface="Arial"/>
              <a:cs typeface="Arial"/>
              <a:sym typeface="Arial"/>
            </a:endParaRPr>
          </a:p>
          <a:p>
            <a:pPr marL="182880" marR="0" lvl="0" indent="-182880" algn="l" rtl="0">
              <a:spcBef>
                <a:spcPts val="480"/>
              </a:spcBef>
              <a:spcAft>
                <a:spcPts val="0"/>
              </a:spcAft>
              <a:buClr>
                <a:schemeClr val="accent1"/>
              </a:buClr>
              <a:buSzPct val="85000"/>
              <a:buFont typeface="Arial"/>
              <a:buChar char="•"/>
            </a:pPr>
            <a:r>
              <a:rPr lang="en-US" sz="2400" b="0" i="0" u="none" strike="noStrike" cap="none" dirty="0">
                <a:solidFill>
                  <a:schemeClr val="dk1"/>
                </a:solidFill>
                <a:latin typeface="Arial"/>
                <a:ea typeface="Arial"/>
                <a:cs typeface="Arial"/>
                <a:sym typeface="Arial"/>
              </a:rPr>
              <a:t>Cost function</a:t>
            </a:r>
          </a:p>
          <a:p>
            <a:pPr marL="182880" marR="0" lvl="0" indent="-182880" algn="l" rtl="0">
              <a:spcBef>
                <a:spcPts val="480"/>
              </a:spcBef>
              <a:buClr>
                <a:schemeClr val="accent1"/>
              </a:buClr>
              <a:buSzPct val="85000"/>
              <a:buFont typeface="Arial"/>
              <a:buNone/>
            </a:pPr>
            <a:endParaRPr sz="2400" b="0" i="0" u="none" strike="noStrike" cap="none" dirty="0">
              <a:solidFill>
                <a:schemeClr val="dk1"/>
              </a:solidFill>
              <a:latin typeface="Arial"/>
              <a:ea typeface="Arial"/>
              <a:cs typeface="Arial"/>
              <a:sym typeface="Arial"/>
            </a:endParaRPr>
          </a:p>
        </p:txBody>
      </p:sp>
      <p:sp>
        <p:nvSpPr>
          <p:cNvPr id="229" name="Shape 229"/>
          <p:cNvSpPr txBox="1"/>
          <p:nvPr/>
        </p:nvSpPr>
        <p:spPr>
          <a:xfrm>
            <a:off x="609600" y="6448146"/>
            <a:ext cx="5288627" cy="369332"/>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800">
                <a:solidFill>
                  <a:schemeClr val="dk1"/>
                </a:solidFill>
                <a:latin typeface="Arial"/>
                <a:ea typeface="Arial"/>
                <a:cs typeface="Arial"/>
                <a:sym typeface="Arial"/>
              </a:rPr>
              <a:t>Minimize the cost function using gradient descent </a:t>
            </a:r>
          </a:p>
        </p:txBody>
      </p:sp>
      <p:sp>
        <p:nvSpPr>
          <p:cNvPr id="230" name="Shape 230"/>
          <p:cNvSpPr txBox="1"/>
          <p:nvPr/>
        </p:nvSpPr>
        <p:spPr>
          <a:xfrm>
            <a:off x="7207750" y="6448150"/>
            <a:ext cx="5288700" cy="957000"/>
          </a:xfrm>
          <a:prstGeom prst="rect">
            <a:avLst/>
          </a:prstGeom>
          <a:noFill/>
          <a:ln>
            <a:noFill/>
          </a:ln>
        </p:spPr>
        <p:txBody>
          <a:bodyPr wrap="square" lIns="91425" tIns="91425" rIns="91425" bIns="91425" anchor="t" anchorCtr="0">
            <a:noAutofit/>
          </a:bodyPr>
          <a:lstStyle/>
          <a:p>
            <a:pPr lvl="0">
              <a:spcBef>
                <a:spcPts val="0"/>
              </a:spcBef>
              <a:buNone/>
            </a:pPr>
            <a:r>
              <a:rPr lang="en-US" u="sng">
                <a:solidFill>
                  <a:schemeClr val="hlink"/>
                </a:solidFill>
                <a:hlinkClick r:id="rId3"/>
              </a:rPr>
              <a:t>Stochastic Neighbor Embedding by Hinton &amp; Roweis</a:t>
            </a:r>
            <a:r>
              <a:rPr lang="en-US"/>
              <a:t> (2012)</a:t>
            </a:r>
          </a:p>
        </p:txBody>
      </p:sp>
      <p:sp>
        <p:nvSpPr>
          <p:cNvPr id="2" name="Footer Placeholder 1"/>
          <p:cNvSpPr>
            <a:spLocks noGrp="1"/>
          </p:cNvSpPr>
          <p:nvPr>
            <p:ph type="ftr" idx="11"/>
          </p:nvPr>
        </p:nvSpPr>
        <p:spPr/>
        <p:txBody>
          <a:bodyPr/>
          <a:lstStyle/>
          <a:p>
            <a:r>
              <a:rPr lang="en-US"/>
              <a:t>Streaming t-SNE</a:t>
            </a:r>
          </a:p>
        </p:txBody>
      </p:sp>
      <mc:AlternateContent xmlns:mc="http://schemas.openxmlformats.org/markup-compatibility/2006" xmlns:a14="http://schemas.microsoft.com/office/drawing/2010/main">
        <mc:Choice Requires="a14">
          <p:sp>
            <p:nvSpPr>
              <p:cNvPr id="10" name="TextBox 9"/>
              <p:cNvSpPr txBox="1"/>
              <p:nvPr/>
            </p:nvSpPr>
            <p:spPr>
              <a:xfrm>
                <a:off x="6911165" y="4155012"/>
                <a:ext cx="3429000" cy="662169"/>
              </a:xfrm>
              <a:prstGeom prst="rect">
                <a:avLst/>
              </a:prstGeom>
              <a:noFill/>
            </p:spPr>
            <p:txBody>
              <a:bodyPr wrap="square" lIns="0" tIns="0" rIns="0" bIns="0" rtlCol="0">
                <a:spAutoFit/>
              </a:bodyPr>
              <a:lstStyle/>
              <a:p>
                <a:r>
                  <a:rPr lang="en-US" sz="2400" dirty="0"/>
                  <a:t>q</a:t>
                </a:r>
                <a:r>
                  <a:rPr lang="en-US" sz="2400" baseline="-25000" dirty="0" err="1"/>
                  <a:t>j|i</a:t>
                </a:r>
                <a:r>
                  <a:rPr lang="en-US" sz="2400" dirty="0"/>
                  <a:t> = </a:t>
                </a:r>
                <a14:m>
                  <m:oMath xmlns:m="http://schemas.openxmlformats.org/officeDocument/2006/math">
                    <m:f>
                      <m:fPr>
                        <m:ctrlPr>
                          <a:rPr lang="bg-BG" sz="2400" i="1" smtClean="0">
                            <a:latin typeface="Cambria Math" panose="02040503050406030204" pitchFamily="18" charset="0"/>
                          </a:rPr>
                        </m:ctrlPr>
                      </m:fPr>
                      <m:num>
                        <m:sSup>
                          <m:sSupPr>
                            <m:ctrlPr>
                              <a:rPr lang="en-US" sz="2400" b="0" i="1" smtClean="0">
                                <a:latin typeface="Cambria Math" panose="02040503050406030204" pitchFamily="18" charset="0"/>
                              </a:rPr>
                            </m:ctrlPr>
                          </m:sSupPr>
                          <m:e>
                            <m:d>
                              <m:dPr>
                                <m:ctrlPr>
                                  <a:rPr lang="en-US" sz="2400" i="1">
                                    <a:latin typeface="Cambria Math" panose="02040503050406030204" pitchFamily="18" charset="0"/>
                                  </a:rPr>
                                </m:ctrlPr>
                              </m:dPr>
                              <m:e>
                                <m:r>
                                  <a:rPr lang="en-US" sz="2400" i="1">
                                    <a:latin typeface="Cambria Math" charset="0"/>
                                  </a:rPr>
                                  <m:t>1 + </m:t>
                                </m:r>
                                <m:d>
                                  <m:dPr>
                                    <m:begChr m:val="‖"/>
                                    <m:endChr m:val="‖"/>
                                    <m:ctrlPr>
                                      <a:rPr lang="en-US" sz="2400" i="1">
                                        <a:latin typeface="Cambria Math" panose="02040503050406030204" pitchFamily="18" charset="0"/>
                                      </a:rPr>
                                    </m:ctrlPr>
                                  </m:dPr>
                                  <m:e>
                                    <m:r>
                                      <a:rPr lang="en-US" sz="2400" i="1">
                                        <a:latin typeface="Cambria Math" charset="0"/>
                                      </a:rPr>
                                      <m:t>𝑦</m:t>
                                    </m:r>
                                    <m:r>
                                      <a:rPr lang="en-US" sz="2400" i="1" baseline="-25000">
                                        <a:latin typeface="Cambria Math" charset="0"/>
                                      </a:rPr>
                                      <m:t>𝑖</m:t>
                                    </m:r>
                                    <m:r>
                                      <a:rPr lang="en-US" sz="2400" i="1">
                                        <a:latin typeface="Cambria Math" charset="0"/>
                                      </a:rPr>
                                      <m:t>−</m:t>
                                    </m:r>
                                    <m:r>
                                      <a:rPr lang="en-US" sz="2400" i="1">
                                        <a:latin typeface="Cambria Math" charset="0"/>
                                      </a:rPr>
                                      <m:t>𝑦𝑗</m:t>
                                    </m:r>
                                  </m:e>
                                </m:d>
                                <m:r>
                                  <a:rPr lang="en-US" sz="2400" i="1" baseline="30000">
                                    <a:latin typeface="Cambria Math" charset="0"/>
                                  </a:rPr>
                                  <m:t>2</m:t>
                                </m:r>
                              </m:e>
                            </m:d>
                          </m:e>
                          <m:sup>
                            <m:r>
                              <a:rPr lang="en-US" sz="2400" b="0" i="1" smtClean="0">
                                <a:latin typeface="Cambria Math" charset="0"/>
                              </a:rPr>
                              <m:t>−1</m:t>
                            </m:r>
                          </m:sup>
                        </m:sSup>
                      </m:num>
                      <m:den>
                        <m:sSup>
                          <m:sSupPr>
                            <m:ctrlPr>
                              <a:rPr lang="bg-BG" sz="2400" i="1" smtClean="0">
                                <a:latin typeface="Cambria Math" panose="02040503050406030204" pitchFamily="18" charset="0"/>
                              </a:rPr>
                            </m:ctrlPr>
                          </m:sSupPr>
                          <m:e>
                            <m:nary>
                              <m:naryPr>
                                <m:chr m:val="∑"/>
                                <m:limLoc m:val="subSup"/>
                                <m:supHide m:val="on"/>
                                <m:ctrlPr>
                                  <a:rPr lang="bg-BG" sz="2400" i="1">
                                    <a:latin typeface="Cambria Math" panose="02040503050406030204" pitchFamily="18" charset="0"/>
                                  </a:rPr>
                                </m:ctrlPr>
                              </m:naryPr>
                              <m:sub>
                                <m:r>
                                  <m:rPr>
                                    <m:brk m:alnAt="9"/>
                                  </m:rPr>
                                  <a:rPr lang="en-US" sz="2400" i="1">
                                    <a:latin typeface="Cambria Math" charset="0"/>
                                  </a:rPr>
                                  <m:t>𝑘</m:t>
                                </m:r>
                              </m:sub>
                              <m:sup/>
                              <m:e>
                                <m:nary>
                                  <m:naryPr>
                                    <m:chr m:val="∑"/>
                                    <m:limLoc m:val="subSup"/>
                                    <m:supHide m:val="on"/>
                                    <m:ctrlPr>
                                      <a:rPr lang="bg-BG" sz="2400" i="1">
                                        <a:latin typeface="Cambria Math" panose="02040503050406030204" pitchFamily="18" charset="0"/>
                                      </a:rPr>
                                    </m:ctrlPr>
                                  </m:naryPr>
                                  <m:sub>
                                    <m:r>
                                      <m:rPr>
                                        <m:brk m:alnAt="9"/>
                                      </m:rPr>
                                      <a:rPr lang="en-US" sz="2400" i="1">
                                        <a:latin typeface="Cambria Math" charset="0"/>
                                      </a:rPr>
                                      <m:t>𝑙</m:t>
                                    </m:r>
                                    <m:r>
                                      <a:rPr lang="en-US" sz="2400" i="1">
                                        <a:latin typeface="Cambria Math" charset="0"/>
                                        <a:ea typeface="Cambria Math" charset="0"/>
                                        <a:cs typeface="Cambria Math" charset="0"/>
                                      </a:rPr>
                                      <m:t>≠</m:t>
                                    </m:r>
                                    <m:r>
                                      <a:rPr lang="en-US" sz="2400" i="1">
                                        <a:latin typeface="Cambria Math" charset="0"/>
                                        <a:ea typeface="Cambria Math" charset="0"/>
                                        <a:cs typeface="Cambria Math" charset="0"/>
                                      </a:rPr>
                                      <m:t>𝑘</m:t>
                                    </m:r>
                                  </m:sub>
                                  <m:sup/>
                                  <m:e>
                                    <m:d>
                                      <m:dPr>
                                        <m:ctrlPr>
                                          <a:rPr lang="en-US" sz="2400" i="1">
                                            <a:latin typeface="Cambria Math" panose="02040503050406030204" pitchFamily="18" charset="0"/>
                                          </a:rPr>
                                        </m:ctrlPr>
                                      </m:dPr>
                                      <m:e>
                                        <m:r>
                                          <a:rPr lang="en-US" sz="2400" i="1">
                                            <a:latin typeface="Cambria Math" charset="0"/>
                                          </a:rPr>
                                          <m:t>1+</m:t>
                                        </m:r>
                                        <m:d>
                                          <m:dPr>
                                            <m:begChr m:val="‖"/>
                                            <m:endChr m:val="‖"/>
                                            <m:ctrlPr>
                                              <a:rPr lang="en-US" sz="2400" i="1">
                                                <a:latin typeface="Cambria Math" panose="02040503050406030204" pitchFamily="18" charset="0"/>
                                              </a:rPr>
                                            </m:ctrlPr>
                                          </m:dPr>
                                          <m:e>
                                            <m:r>
                                              <a:rPr lang="en-US" sz="2400" i="1">
                                                <a:latin typeface="Cambria Math" charset="0"/>
                                              </a:rPr>
                                              <m:t>𝑦</m:t>
                                            </m:r>
                                            <m:r>
                                              <a:rPr lang="en-US" sz="2400" i="1" baseline="-25000">
                                                <a:latin typeface="Cambria Math" charset="0"/>
                                              </a:rPr>
                                              <m:t>𝑘</m:t>
                                            </m:r>
                                            <m:r>
                                              <a:rPr lang="en-US" sz="2400" i="1">
                                                <a:latin typeface="Cambria Math" charset="0"/>
                                              </a:rPr>
                                              <m:t>−</m:t>
                                            </m:r>
                                            <m:r>
                                              <a:rPr lang="en-US" sz="2400" i="1">
                                                <a:latin typeface="Cambria Math" charset="0"/>
                                              </a:rPr>
                                              <m:t>𝑦𝑖</m:t>
                                            </m:r>
                                          </m:e>
                                        </m:d>
                                        <m:r>
                                          <a:rPr lang="en-US" sz="2400" i="1" baseline="30000">
                                            <a:latin typeface="Cambria Math" charset="0"/>
                                          </a:rPr>
                                          <m:t>2</m:t>
                                        </m:r>
                                      </m:e>
                                    </m:d>
                                  </m:e>
                                </m:nary>
                              </m:e>
                            </m:nary>
                          </m:e>
                          <m:sup>
                            <m:r>
                              <a:rPr lang="en-US" sz="2400" b="0" i="1" smtClean="0">
                                <a:latin typeface="Cambria Math" charset="0"/>
                              </a:rPr>
                              <m:t>−1</m:t>
                            </m:r>
                          </m:sup>
                        </m:sSup>
                      </m:den>
                    </m:f>
                  </m:oMath>
                </a14:m>
                <a:endParaRPr lang="en-US" sz="2400" dirty="0"/>
              </a:p>
            </p:txBody>
          </p:sp>
        </mc:Choice>
        <mc:Fallback xmlns="">
          <p:sp>
            <p:nvSpPr>
              <p:cNvPr id="10" name="TextBox 9"/>
              <p:cNvSpPr txBox="1">
                <a:spLocks noRot="1" noChangeAspect="1" noMove="1" noResize="1" noEditPoints="1" noAdjustHandles="1" noChangeArrowheads="1" noChangeShapeType="1" noTextEdit="1"/>
              </p:cNvSpPr>
              <p:nvPr/>
            </p:nvSpPr>
            <p:spPr>
              <a:xfrm>
                <a:off x="6911165" y="4155012"/>
                <a:ext cx="3429000" cy="662169"/>
              </a:xfrm>
              <a:prstGeom prst="rect">
                <a:avLst/>
              </a:prstGeom>
              <a:blipFill rotWithShape="0">
                <a:blip r:embed="rId4"/>
                <a:stretch>
                  <a:fillRect l="-5516" b="-185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p:cNvSpPr txBox="1"/>
              <p:nvPr/>
            </p:nvSpPr>
            <p:spPr>
              <a:xfrm>
                <a:off x="7011698" y="2786822"/>
                <a:ext cx="5484752" cy="619465"/>
              </a:xfrm>
              <a:prstGeom prst="rect">
                <a:avLst/>
              </a:prstGeom>
              <a:noFill/>
            </p:spPr>
            <p:txBody>
              <a:bodyPr wrap="square" lIns="0" tIns="0" rIns="0" bIns="0" rtlCol="0">
                <a:spAutoFit/>
              </a:bodyPr>
              <a:lstStyle/>
              <a:p>
                <a:r>
                  <a:rPr lang="en-US" sz="2400" dirty="0"/>
                  <a:t>p </a:t>
                </a:r>
                <a14:m>
                  <m:oMath xmlns:m="http://schemas.openxmlformats.org/officeDocument/2006/math">
                    <m:r>
                      <a:rPr lang="en-US" sz="2400" b="0" i="1" baseline="-25000" smtClean="0">
                        <a:latin typeface="Cambria Math" charset="0"/>
                      </a:rPr>
                      <m:t>𝑗</m:t>
                    </m:r>
                    <m:r>
                      <a:rPr lang="en-US" sz="2400" b="0" i="1" baseline="-25000" smtClean="0">
                        <a:latin typeface="Cambria Math" charset="0"/>
                      </a:rPr>
                      <m:t>|</m:t>
                    </m:r>
                    <m:r>
                      <a:rPr lang="en-US" sz="2400" b="0" i="1" baseline="-25000" smtClean="0">
                        <a:latin typeface="Cambria Math" charset="0"/>
                      </a:rPr>
                      <m:t>𝑖</m:t>
                    </m:r>
                  </m:oMath>
                </a14:m>
                <a:r>
                  <a:rPr lang="en-US" sz="2400" baseline="-25000" dirty="0"/>
                  <a:t> </a:t>
                </a:r>
                <a:r>
                  <a:rPr lang="en-US" sz="2400" dirty="0"/>
                  <a:t>= </a:t>
                </a:r>
                <a14:m>
                  <m:oMath xmlns:m="http://schemas.openxmlformats.org/officeDocument/2006/math">
                    <m:f>
                      <m:fPr>
                        <m:ctrlPr>
                          <a:rPr lang="bg-BG" sz="2400" i="1" smtClean="0">
                            <a:latin typeface="Cambria Math" panose="02040503050406030204" pitchFamily="18" charset="0"/>
                          </a:rPr>
                        </m:ctrlPr>
                      </m:fPr>
                      <m:num>
                        <m:r>
                          <m:rPr>
                            <m:sty m:val="p"/>
                          </m:rPr>
                          <a:rPr lang="en-US" sz="2400" b="0" i="0" smtClean="0">
                            <a:latin typeface="Cambria Math" charset="0"/>
                          </a:rPr>
                          <m:t>exp</m:t>
                        </m:r>
                        <m:r>
                          <a:rPr lang="en-US" sz="2400" b="0" i="1" smtClean="0">
                            <a:latin typeface="Cambria Math" charset="0"/>
                          </a:rPr>
                          <m:t>⁡(−</m:t>
                        </m:r>
                        <m:d>
                          <m:dPr>
                            <m:begChr m:val="‖"/>
                            <m:endChr m:val="‖"/>
                            <m:ctrlPr>
                              <a:rPr lang="en-US" sz="2400" b="0" i="1" smtClean="0">
                                <a:latin typeface="Cambria Math" panose="02040503050406030204" pitchFamily="18" charset="0"/>
                              </a:rPr>
                            </m:ctrlPr>
                          </m:dPr>
                          <m:e>
                            <m:r>
                              <a:rPr lang="en-US" sz="2400" b="0" i="1" smtClean="0">
                                <a:latin typeface="Cambria Math" charset="0"/>
                              </a:rPr>
                              <m:t>𝑥</m:t>
                            </m:r>
                            <m:r>
                              <a:rPr lang="en-US" sz="2400" b="0" i="1" baseline="-25000" smtClean="0">
                                <a:latin typeface="Cambria Math" charset="0"/>
                              </a:rPr>
                              <m:t>𝑖</m:t>
                            </m:r>
                            <m:r>
                              <a:rPr lang="en-US" sz="2400" b="0" i="1" smtClean="0">
                                <a:latin typeface="Cambria Math" charset="0"/>
                              </a:rPr>
                              <m:t>−</m:t>
                            </m:r>
                            <m:r>
                              <a:rPr lang="en-US" sz="2400" b="0" i="1" smtClean="0">
                                <a:latin typeface="Cambria Math" charset="0"/>
                              </a:rPr>
                              <m:t>𝑥𝑗</m:t>
                            </m:r>
                          </m:e>
                        </m:d>
                        <m:r>
                          <a:rPr lang="en-US" sz="2400" b="0" i="1" baseline="30000" smtClean="0">
                            <a:latin typeface="Cambria Math" charset="0"/>
                          </a:rPr>
                          <m:t>2</m:t>
                        </m:r>
                        <m:r>
                          <a:rPr lang="en-US" sz="2400" b="0" i="1" smtClean="0">
                            <a:latin typeface="Cambria Math" charset="0"/>
                          </a:rPr>
                          <m:t>/2</m:t>
                        </m:r>
                        <m:r>
                          <a:rPr lang="en-US" sz="2400" b="0" i="1" smtClean="0">
                            <a:latin typeface="Cambria Math" charset="0"/>
                            <a:ea typeface="Cambria Math" charset="0"/>
                            <a:cs typeface="Cambria Math" charset="0"/>
                          </a:rPr>
                          <m:t>𝜎</m:t>
                        </m:r>
                        <m:r>
                          <a:rPr lang="en-US" sz="2400" b="0" i="1" baseline="30000" smtClean="0">
                            <a:latin typeface="Cambria Math" charset="0"/>
                            <a:ea typeface="Cambria Math" charset="0"/>
                            <a:cs typeface="Cambria Math" charset="0"/>
                          </a:rPr>
                          <m:t>2</m:t>
                        </m:r>
                        <m:r>
                          <a:rPr lang="en-US" sz="2400" b="0" i="1" smtClean="0">
                            <a:latin typeface="Cambria Math" charset="0"/>
                            <a:ea typeface="Cambria Math" charset="0"/>
                            <a:cs typeface="Cambria Math" charset="0"/>
                          </a:rPr>
                          <m:t>)</m:t>
                        </m:r>
                      </m:num>
                      <m:den>
                        <m:nary>
                          <m:naryPr>
                            <m:chr m:val="∑"/>
                            <m:limLoc m:val="subSup"/>
                            <m:supHide m:val="on"/>
                            <m:ctrlPr>
                              <a:rPr lang="bg-BG" sz="2400" i="1" smtClean="0">
                                <a:latin typeface="Cambria Math" panose="02040503050406030204" pitchFamily="18" charset="0"/>
                              </a:rPr>
                            </m:ctrlPr>
                          </m:naryPr>
                          <m:sub>
                            <m:r>
                              <m:rPr>
                                <m:brk m:alnAt="9"/>
                              </m:rPr>
                              <a:rPr lang="en-US" sz="2400" b="0" i="1" smtClean="0">
                                <a:latin typeface="Cambria Math" charset="0"/>
                              </a:rPr>
                              <m:t>𝑘</m:t>
                            </m:r>
                          </m:sub>
                          <m:sup/>
                          <m:e>
                            <m:nary>
                              <m:naryPr>
                                <m:chr m:val="∑"/>
                                <m:limLoc m:val="subSup"/>
                                <m:supHide m:val="on"/>
                                <m:ctrlPr>
                                  <a:rPr lang="is-IS" sz="2400" i="1">
                                    <a:latin typeface="Cambria Math" panose="02040503050406030204" pitchFamily="18" charset="0"/>
                                  </a:rPr>
                                </m:ctrlPr>
                              </m:naryPr>
                              <m:sub>
                                <m:r>
                                  <m:rPr>
                                    <m:brk m:alnAt="1"/>
                                  </m:rPr>
                                  <a:rPr lang="en-US" sz="2400" b="0" i="1" smtClean="0">
                                    <a:latin typeface="Cambria Math" charset="0"/>
                                  </a:rPr>
                                  <m:t>𝑙</m:t>
                                </m:r>
                                <m:r>
                                  <a:rPr lang="en-US" sz="2400" i="1">
                                    <a:latin typeface="Cambria Math" charset="0"/>
                                    <a:ea typeface="Cambria Math" charset="0"/>
                                    <a:cs typeface="Cambria Math" charset="0"/>
                                  </a:rPr>
                                  <m:t>≠</m:t>
                                </m:r>
                                <m:r>
                                  <a:rPr lang="en-US" sz="2400" b="0" i="1" smtClean="0">
                                    <a:latin typeface="Cambria Math" charset="0"/>
                                    <a:ea typeface="Cambria Math" charset="0"/>
                                    <a:cs typeface="Cambria Math" charset="0"/>
                                  </a:rPr>
                                  <m:t>𝑘</m:t>
                                </m:r>
                              </m:sub>
                              <m:sup/>
                              <m:e>
                                <m:r>
                                  <m:rPr>
                                    <m:sty m:val="p"/>
                                  </m:rPr>
                                  <a:rPr lang="en-US" sz="2400">
                                    <a:latin typeface="Cambria Math" charset="0"/>
                                  </a:rPr>
                                  <m:t>exp</m:t>
                                </m:r>
                                <m:r>
                                  <a:rPr lang="en-US" sz="2400" i="1">
                                    <a:latin typeface="Cambria Math" charset="0"/>
                                  </a:rPr>
                                  <m:t>⁡(−</m:t>
                                </m:r>
                                <m:d>
                                  <m:dPr>
                                    <m:begChr m:val="‖"/>
                                    <m:endChr m:val="‖"/>
                                    <m:ctrlPr>
                                      <a:rPr lang="en-US" sz="2400" i="1">
                                        <a:latin typeface="Cambria Math" panose="02040503050406030204" pitchFamily="18" charset="0"/>
                                      </a:rPr>
                                    </m:ctrlPr>
                                  </m:dPr>
                                  <m:e>
                                    <m:r>
                                      <a:rPr lang="en-US" sz="2400" i="1">
                                        <a:latin typeface="Cambria Math" charset="0"/>
                                      </a:rPr>
                                      <m:t>𝑥</m:t>
                                    </m:r>
                                    <m:r>
                                      <a:rPr lang="en-US" sz="2400" i="1" baseline="-25000">
                                        <a:latin typeface="Cambria Math" charset="0"/>
                                      </a:rPr>
                                      <m:t>𝑘</m:t>
                                    </m:r>
                                    <m:r>
                                      <a:rPr lang="en-US" sz="2400" i="1">
                                        <a:latin typeface="Cambria Math" charset="0"/>
                                      </a:rPr>
                                      <m:t>−</m:t>
                                    </m:r>
                                    <m:r>
                                      <a:rPr lang="en-US" sz="2400" i="1">
                                        <a:latin typeface="Cambria Math" charset="0"/>
                                      </a:rPr>
                                      <m:t>𝑥𝑙</m:t>
                                    </m:r>
                                  </m:e>
                                </m:d>
                              </m:e>
                            </m:nary>
                            <m:r>
                              <a:rPr lang="en-US" sz="2400" i="1" baseline="30000">
                                <a:latin typeface="Cambria Math" charset="0"/>
                              </a:rPr>
                              <m:t>2</m:t>
                            </m:r>
                            <m:r>
                              <a:rPr lang="en-US" sz="2400" i="1">
                                <a:latin typeface="Cambria Math" charset="0"/>
                              </a:rPr>
                              <m:t>/2</m:t>
                            </m:r>
                            <m:r>
                              <a:rPr lang="en-US" sz="2400" i="1">
                                <a:latin typeface="Cambria Math" charset="0"/>
                                <a:ea typeface="Cambria Math" charset="0"/>
                                <a:cs typeface="Cambria Math" charset="0"/>
                              </a:rPr>
                              <m:t>𝜎</m:t>
                            </m:r>
                            <m:r>
                              <a:rPr lang="en-US" sz="2400" i="1" baseline="30000">
                                <a:latin typeface="Cambria Math" charset="0"/>
                                <a:ea typeface="Cambria Math" charset="0"/>
                                <a:cs typeface="Cambria Math" charset="0"/>
                              </a:rPr>
                              <m:t>2</m:t>
                            </m:r>
                            <m:r>
                              <a:rPr lang="en-US" sz="2400" i="1">
                                <a:latin typeface="Cambria Math" charset="0"/>
                                <a:ea typeface="Cambria Math" charset="0"/>
                                <a:cs typeface="Cambria Math" charset="0"/>
                              </a:rPr>
                              <m:t>)</m:t>
                            </m:r>
                          </m:e>
                        </m:nary>
                      </m:den>
                    </m:f>
                  </m:oMath>
                </a14:m>
                <a:r>
                  <a:rPr lang="en-US" sz="2400" dirty="0"/>
                  <a:t> </a:t>
                </a:r>
              </a:p>
            </p:txBody>
          </p:sp>
        </mc:Choice>
        <mc:Fallback xmlns="">
          <p:sp>
            <p:nvSpPr>
              <p:cNvPr id="11" name="TextBox 10"/>
              <p:cNvSpPr txBox="1">
                <a:spLocks noRot="1" noChangeAspect="1" noMove="1" noResize="1" noEditPoints="1" noAdjustHandles="1" noChangeArrowheads="1" noChangeShapeType="1" noTextEdit="1"/>
              </p:cNvSpPr>
              <p:nvPr/>
            </p:nvSpPr>
            <p:spPr>
              <a:xfrm>
                <a:off x="7011698" y="2786822"/>
                <a:ext cx="5484752" cy="619465"/>
              </a:xfrm>
              <a:prstGeom prst="rect">
                <a:avLst/>
              </a:prstGeom>
              <a:blipFill rotWithShape="0">
                <a:blip r:embed="rId5"/>
                <a:stretch>
                  <a:fillRect l="-3333" b="-490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p:cNvSpPr txBox="1"/>
              <p:nvPr/>
            </p:nvSpPr>
            <p:spPr>
              <a:xfrm>
                <a:off x="2933313" y="5330383"/>
                <a:ext cx="5929828" cy="634020"/>
              </a:xfrm>
              <a:prstGeom prst="rect">
                <a:avLst/>
              </a:prstGeom>
              <a:noFill/>
            </p:spPr>
            <p:txBody>
              <a:bodyPr wrap="none" lIns="0" tIns="0" rIns="0" bIns="0" rtlCol="0">
                <a:spAutoFit/>
              </a:bodyPr>
              <a:lstStyle/>
              <a:p>
                <a:r>
                  <a:rPr lang="en-US" sz="2800" dirty="0"/>
                  <a:t>C = </a:t>
                </a:r>
                <a14:m>
                  <m:oMath xmlns:m="http://schemas.openxmlformats.org/officeDocument/2006/math">
                    <m:nary>
                      <m:naryPr>
                        <m:chr m:val="∑"/>
                        <m:ctrlPr>
                          <a:rPr lang="is-IS" sz="2800" i="1" smtClean="0">
                            <a:latin typeface="Cambria Math" panose="02040503050406030204" pitchFamily="18" charset="0"/>
                          </a:rPr>
                        </m:ctrlPr>
                      </m:naryPr>
                      <m:sub>
                        <m:r>
                          <m:rPr>
                            <m:brk m:alnAt="23"/>
                          </m:rPr>
                          <a:rPr lang="en-US" sz="2800" b="0" i="1" smtClean="0">
                            <a:latin typeface="Cambria Math" charset="0"/>
                          </a:rPr>
                          <m:t>𝑖</m:t>
                        </m:r>
                      </m:sub>
                      <m:sup/>
                      <m:e>
                        <m:r>
                          <a:rPr lang="en-US" sz="2800" b="0" i="1" smtClean="0">
                            <a:latin typeface="Cambria Math" charset="0"/>
                          </a:rPr>
                          <m:t>𝐾𝐿</m:t>
                        </m:r>
                        <m:r>
                          <a:rPr lang="en-US" sz="2800" b="0" i="1" smtClean="0">
                            <a:latin typeface="Cambria Math" charset="0"/>
                          </a:rPr>
                          <m:t>(</m:t>
                        </m:r>
                        <m:r>
                          <a:rPr lang="en-US" sz="2800" b="0" i="1" smtClean="0">
                            <a:latin typeface="Cambria Math" charset="0"/>
                          </a:rPr>
                          <m:t>𝑃𝑖</m:t>
                        </m:r>
                        <m:r>
                          <a:rPr lang="en-US" sz="2800" b="0" i="1" smtClean="0">
                            <a:latin typeface="Cambria Math" charset="0"/>
                          </a:rPr>
                          <m:t>|</m:t>
                        </m:r>
                        <m:d>
                          <m:dPr>
                            <m:begChr m:val="|"/>
                            <m:ctrlPr>
                              <a:rPr lang="en-US" sz="2800" b="0" i="1" smtClean="0">
                                <a:latin typeface="Cambria Math" panose="02040503050406030204" pitchFamily="18" charset="0"/>
                              </a:rPr>
                            </m:ctrlPr>
                          </m:dPr>
                          <m:e>
                            <m:r>
                              <a:rPr lang="en-US" sz="2800" b="0" i="1" smtClean="0">
                                <a:latin typeface="Cambria Math" charset="0"/>
                              </a:rPr>
                              <m:t>𝑄</m:t>
                            </m:r>
                            <m:r>
                              <a:rPr lang="en-US" sz="2800" b="0" i="1" baseline="-25000" smtClean="0">
                                <a:latin typeface="Cambria Math" charset="0"/>
                              </a:rPr>
                              <m:t>𝑖</m:t>
                            </m:r>
                          </m:e>
                        </m:d>
                        <m:r>
                          <a:rPr lang="en-US" sz="2800" b="0" i="1" smtClean="0">
                            <a:latin typeface="Cambria Math" charset="0"/>
                          </a:rPr>
                          <m:t>=</m:t>
                        </m:r>
                      </m:e>
                    </m:nary>
                  </m:oMath>
                </a14:m>
                <a:r>
                  <a:rPr lang="en-US" sz="2800" dirty="0"/>
                  <a:t> </a:t>
                </a:r>
                <a14:m>
                  <m:oMath xmlns:m="http://schemas.openxmlformats.org/officeDocument/2006/math">
                    <m:nary>
                      <m:naryPr>
                        <m:chr m:val="∑"/>
                        <m:ctrlPr>
                          <a:rPr lang="is-IS" sz="2800" i="1" smtClean="0">
                            <a:latin typeface="Cambria Math" panose="02040503050406030204" pitchFamily="18" charset="0"/>
                          </a:rPr>
                        </m:ctrlPr>
                      </m:naryPr>
                      <m:sub>
                        <m:r>
                          <m:rPr>
                            <m:brk m:alnAt="23"/>
                          </m:rPr>
                          <a:rPr lang="en-US" sz="2800" b="0" i="1" smtClean="0">
                            <a:latin typeface="Cambria Math" charset="0"/>
                          </a:rPr>
                          <m:t>𝑖</m:t>
                        </m:r>
                      </m:sub>
                      <m:sup/>
                      <m:e>
                        <m:nary>
                          <m:naryPr>
                            <m:chr m:val="∑"/>
                            <m:ctrlPr>
                              <a:rPr lang="is-IS" sz="2800" i="1" smtClean="0">
                                <a:latin typeface="Cambria Math" panose="02040503050406030204" pitchFamily="18" charset="0"/>
                              </a:rPr>
                            </m:ctrlPr>
                          </m:naryPr>
                          <m:sub>
                            <m:r>
                              <m:rPr>
                                <m:brk m:alnAt="23"/>
                              </m:rPr>
                              <a:rPr lang="en-US" sz="2800" b="0" i="1" smtClean="0">
                                <a:latin typeface="Cambria Math" charset="0"/>
                              </a:rPr>
                              <m:t>𝑗</m:t>
                            </m:r>
                            <m:r>
                              <a:rPr lang="en-US" sz="2800" b="0" i="1" smtClean="0">
                                <a:latin typeface="Cambria Math" charset="0"/>
                                <a:ea typeface="Cambria Math" charset="0"/>
                                <a:cs typeface="Cambria Math" charset="0"/>
                              </a:rPr>
                              <m:t>≠</m:t>
                            </m:r>
                            <m:r>
                              <a:rPr lang="en-US" sz="2800" b="0" i="1" smtClean="0">
                                <a:latin typeface="Cambria Math" charset="0"/>
                                <a:ea typeface="Cambria Math" charset="0"/>
                                <a:cs typeface="Cambria Math" charset="0"/>
                              </a:rPr>
                              <m:t>𝑖</m:t>
                            </m:r>
                          </m:sub>
                          <m:sup/>
                          <m:e>
                            <m:r>
                              <a:rPr lang="en-US" sz="2800" b="0" i="1" smtClean="0">
                                <a:latin typeface="Cambria Math" charset="0"/>
                              </a:rPr>
                              <m:t> </m:t>
                            </m:r>
                            <m:r>
                              <a:rPr lang="en-US" sz="2800" b="0" i="1" smtClean="0">
                                <a:latin typeface="Cambria Math" charset="0"/>
                              </a:rPr>
                              <m:t>𝑝𝑖𝑗</m:t>
                            </m:r>
                            <m:func>
                              <m:funcPr>
                                <m:ctrlPr>
                                  <a:rPr lang="en-US" sz="2800" b="0" i="1" smtClean="0">
                                    <a:latin typeface="Cambria Math" panose="02040503050406030204" pitchFamily="18" charset="0"/>
                                  </a:rPr>
                                </m:ctrlPr>
                              </m:funcPr>
                              <m:fName>
                                <m:r>
                                  <m:rPr>
                                    <m:sty m:val="p"/>
                                  </m:rPr>
                                  <a:rPr lang="en-US" sz="2800" b="0" i="0" smtClean="0">
                                    <a:latin typeface="Cambria Math" charset="0"/>
                                  </a:rPr>
                                  <m:t>log</m:t>
                                </m:r>
                              </m:fName>
                              <m:e>
                                <m:f>
                                  <m:fPr>
                                    <m:ctrlPr>
                                      <a:rPr lang="bg-BG" sz="2800" b="0" i="1" smtClean="0">
                                        <a:latin typeface="Cambria Math" panose="02040503050406030204" pitchFamily="18" charset="0"/>
                                      </a:rPr>
                                    </m:ctrlPr>
                                  </m:fPr>
                                  <m:num>
                                    <m:r>
                                      <a:rPr lang="en-US" sz="2800" b="0" i="1" smtClean="0">
                                        <a:latin typeface="Cambria Math" charset="0"/>
                                      </a:rPr>
                                      <m:t>𝑝</m:t>
                                    </m:r>
                                    <m:r>
                                      <a:rPr lang="en-US" sz="2800" b="0" i="1" baseline="-25000" smtClean="0">
                                        <a:latin typeface="Cambria Math" charset="0"/>
                                      </a:rPr>
                                      <m:t>𝑖𝑗</m:t>
                                    </m:r>
                                  </m:num>
                                  <m:den>
                                    <m:r>
                                      <a:rPr lang="en-US" sz="2800" b="0" i="1" smtClean="0">
                                        <a:latin typeface="Cambria Math" charset="0"/>
                                      </a:rPr>
                                      <m:t>𝑞</m:t>
                                    </m:r>
                                    <m:r>
                                      <a:rPr lang="en-US" sz="2800" b="0" i="1" baseline="-25000" smtClean="0">
                                        <a:latin typeface="Cambria Math" charset="0"/>
                                      </a:rPr>
                                      <m:t>𝑖𝑗</m:t>
                                    </m:r>
                                  </m:den>
                                </m:f>
                              </m:e>
                            </m:func>
                          </m:e>
                        </m:nary>
                      </m:e>
                    </m:nary>
                  </m:oMath>
                </a14:m>
                <a:endParaRPr lang="en-US" sz="2800" dirty="0"/>
              </a:p>
            </p:txBody>
          </p:sp>
        </mc:Choice>
        <mc:Fallback xmlns="">
          <p:sp>
            <p:nvSpPr>
              <p:cNvPr id="3" name="TextBox 2"/>
              <p:cNvSpPr txBox="1">
                <a:spLocks noRot="1" noChangeAspect="1" noMove="1" noResize="1" noEditPoints="1" noAdjustHandles="1" noChangeArrowheads="1" noChangeShapeType="1" noTextEdit="1"/>
              </p:cNvSpPr>
              <p:nvPr/>
            </p:nvSpPr>
            <p:spPr>
              <a:xfrm>
                <a:off x="2933313" y="5330383"/>
                <a:ext cx="5929828" cy="634020"/>
              </a:xfrm>
              <a:prstGeom prst="rect">
                <a:avLst/>
              </a:prstGeom>
              <a:blipFill rotWithShape="0">
                <a:blip r:embed="rId6"/>
                <a:stretch>
                  <a:fillRect l="-3597" t="-9615" b="-9615"/>
                </a:stretch>
              </a:blipFill>
            </p:spPr>
            <p:txBody>
              <a:bodyPr/>
              <a:lstStyle/>
              <a:p>
                <a:r>
                  <a:rPr lang="en-US">
                    <a:noFill/>
                  </a:rPr>
                  <a:t> </a:t>
                </a:r>
              </a:p>
            </p:txBody>
          </p:sp>
        </mc:Fallback>
      </mc:AlternateContent>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Shape 236"/>
          <p:cNvSpPr txBox="1">
            <a:spLocks noGrp="1"/>
          </p:cNvSpPr>
          <p:nvPr>
            <p:ph type="title"/>
          </p:nvPr>
        </p:nvSpPr>
        <p:spPr>
          <a:xfrm>
            <a:off x="609600" y="533400"/>
            <a:ext cx="10972800" cy="990600"/>
          </a:xfrm>
          <a:prstGeom prst="rect">
            <a:avLst/>
          </a:prstGeom>
        </p:spPr>
        <p:txBody>
          <a:bodyPr wrap="square" lIns="91425" tIns="91425" rIns="91425" bIns="91425" anchor="ctr" anchorCtr="0">
            <a:noAutofit/>
          </a:bodyPr>
          <a:lstStyle/>
          <a:p>
            <a:pPr lvl="0">
              <a:spcBef>
                <a:spcPts val="0"/>
              </a:spcBef>
              <a:buNone/>
            </a:pPr>
            <a:r>
              <a:rPr lang="en-US"/>
              <a:t>How to choose sigma?</a:t>
            </a:r>
          </a:p>
        </p:txBody>
      </p:sp>
      <p:sp>
        <p:nvSpPr>
          <p:cNvPr id="237" name="Shape 237"/>
          <p:cNvSpPr txBox="1">
            <a:spLocks noGrp="1"/>
          </p:cNvSpPr>
          <p:nvPr>
            <p:ph type="body" idx="1"/>
          </p:nvPr>
        </p:nvSpPr>
        <p:spPr>
          <a:xfrm>
            <a:off x="609599" y="533400"/>
            <a:ext cx="6818401" cy="3749040"/>
          </a:xfrm>
          <a:prstGeom prst="rect">
            <a:avLst/>
          </a:prstGeom>
        </p:spPr>
        <p:txBody>
          <a:bodyPr wrap="square" lIns="91425" tIns="91425" rIns="91425" bIns="91425" anchor="t" anchorCtr="0">
            <a:noAutofit/>
          </a:bodyPr>
          <a:lstStyle/>
          <a:p>
            <a:pPr lvl="0">
              <a:spcBef>
                <a:spcPts val="0"/>
              </a:spcBef>
              <a:buNone/>
            </a:pPr>
            <a:endParaRPr lang="en-US" dirty="0"/>
          </a:p>
          <a:p>
            <a:pPr lvl="0">
              <a:spcBef>
                <a:spcPts val="0"/>
              </a:spcBef>
              <a:buNone/>
            </a:pPr>
            <a:endParaRPr lang="en-US" dirty="0"/>
          </a:p>
          <a:p>
            <a:pPr lvl="0">
              <a:spcBef>
                <a:spcPts val="0"/>
              </a:spcBef>
              <a:buNone/>
            </a:pPr>
            <a:endParaRPr lang="en-US" dirty="0"/>
          </a:p>
          <a:p>
            <a:pPr>
              <a:spcBef>
                <a:spcPts val="0"/>
              </a:spcBef>
            </a:pPr>
            <a:r>
              <a:rPr lang="en-US" dirty="0"/>
              <a:t>  Set the bandwidth such that the conditional has a fixed perplexity.</a:t>
            </a:r>
          </a:p>
          <a:p>
            <a:pPr lvl="0">
              <a:spcBef>
                <a:spcPts val="0"/>
              </a:spcBef>
              <a:buNone/>
            </a:pPr>
            <a:endParaRPr lang="en-US" dirty="0"/>
          </a:p>
          <a:p>
            <a:pPr lvl="0">
              <a:spcBef>
                <a:spcPts val="0"/>
              </a:spcBef>
              <a:buNone/>
            </a:pPr>
            <a:endParaRPr lang="en-US" dirty="0"/>
          </a:p>
          <a:p>
            <a:pPr lvl="0">
              <a:spcBef>
                <a:spcPts val="0"/>
              </a:spcBef>
              <a:buNone/>
            </a:pPr>
            <a:endParaRPr dirty="0"/>
          </a:p>
        </p:txBody>
      </p:sp>
      <p:pic>
        <p:nvPicPr>
          <p:cNvPr id="238" name="Shape 238" descr="perp_200.png"/>
          <p:cNvPicPr preferRelativeResize="0"/>
          <p:nvPr/>
        </p:nvPicPr>
        <p:blipFill rotWithShape="1">
          <a:blip r:embed="rId3">
            <a:alphaModFix/>
          </a:blip>
          <a:srcRect l="9446" t="-892" r="-9446" b="-892"/>
          <a:stretch/>
        </p:blipFill>
        <p:spPr>
          <a:xfrm>
            <a:off x="6392490" y="2992582"/>
            <a:ext cx="5189910" cy="3857798"/>
          </a:xfrm>
          <a:prstGeom prst="rect">
            <a:avLst/>
          </a:prstGeom>
          <a:noFill/>
          <a:ln>
            <a:noFill/>
          </a:ln>
        </p:spPr>
      </p:pic>
      <p:pic>
        <p:nvPicPr>
          <p:cNvPr id="239" name="Shape 239" descr="perp_100.png"/>
          <p:cNvPicPr preferRelativeResize="0"/>
          <p:nvPr/>
        </p:nvPicPr>
        <p:blipFill rotWithShape="1">
          <a:blip r:embed="rId4">
            <a:alphaModFix/>
          </a:blip>
          <a:srcRect l="-9616" r="9616"/>
          <a:stretch/>
        </p:blipFill>
        <p:spPr>
          <a:xfrm>
            <a:off x="1558636" y="2992582"/>
            <a:ext cx="5018448" cy="3857798"/>
          </a:xfrm>
          <a:prstGeom prst="rect">
            <a:avLst/>
          </a:prstGeom>
          <a:noFill/>
          <a:ln>
            <a:noFill/>
          </a:ln>
        </p:spPr>
      </p:pic>
      <p:sp>
        <p:nvSpPr>
          <p:cNvPr id="240" name="Shape 240"/>
          <p:cNvSpPr txBox="1"/>
          <p:nvPr/>
        </p:nvSpPr>
        <p:spPr>
          <a:xfrm>
            <a:off x="7428000" y="1524000"/>
            <a:ext cx="4154400" cy="689400"/>
          </a:xfrm>
          <a:prstGeom prst="rect">
            <a:avLst/>
          </a:prstGeom>
          <a:blipFill rotWithShape="1">
            <a:blip r:embed="rId5">
              <a:alphaModFix/>
            </a:blip>
            <a:stretch>
              <a:fillRect l="-4548" b="-1769"/>
            </a:stretch>
          </a:blipFill>
          <a:ln>
            <a:noFill/>
          </a:ln>
        </p:spPr>
        <p:txBody>
          <a:bodyPr wrap="square" lIns="91425" tIns="45700" rIns="91425" bIns="45700" anchor="t" anchorCtr="0">
            <a:noAutofit/>
          </a:bodyPr>
          <a:lstStyle/>
          <a:p>
            <a:pPr marL="0" marR="0" lvl="0" indent="0" algn="l" rtl="0">
              <a:spcBef>
                <a:spcPts val="0"/>
              </a:spcBef>
              <a:buSzPct val="25000"/>
              <a:buNone/>
            </a:pPr>
            <a:r>
              <a:rPr lang="en-US" sz="1800">
                <a:latin typeface="Arial"/>
                <a:ea typeface="Arial"/>
                <a:cs typeface="Arial"/>
                <a:sym typeface="Arial"/>
              </a:rPr>
              <a:t> </a:t>
            </a:r>
          </a:p>
        </p:txBody>
      </p:sp>
      <p:sp>
        <p:nvSpPr>
          <p:cNvPr id="2" name="Footer Placeholder 1"/>
          <p:cNvSpPr>
            <a:spLocks noGrp="1"/>
          </p:cNvSpPr>
          <p:nvPr>
            <p:ph type="ftr" idx="11"/>
          </p:nvPr>
        </p:nvSpPr>
        <p:spPr/>
        <p:txBody>
          <a:bodyPr/>
          <a:lstStyle/>
          <a:p>
            <a:r>
              <a:rPr lang="en-US"/>
              <a:t>Streaming t-SNE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Shape 246"/>
          <p:cNvSpPr txBox="1">
            <a:spLocks noGrp="1"/>
          </p:cNvSpPr>
          <p:nvPr>
            <p:ph type="title"/>
          </p:nvPr>
        </p:nvSpPr>
        <p:spPr>
          <a:xfrm>
            <a:off x="609600" y="533400"/>
            <a:ext cx="10972800" cy="990600"/>
          </a:xfrm>
          <a:prstGeom prst="rect">
            <a:avLst/>
          </a:prstGeom>
        </p:spPr>
        <p:txBody>
          <a:bodyPr wrap="square" lIns="91425" tIns="91425" rIns="91425" bIns="91425" anchor="ctr" anchorCtr="0">
            <a:noAutofit/>
          </a:bodyPr>
          <a:lstStyle/>
          <a:p>
            <a:pPr lvl="0">
              <a:spcBef>
                <a:spcPts val="0"/>
              </a:spcBef>
              <a:buNone/>
            </a:pPr>
            <a:r>
              <a:rPr lang="en-US" dirty="0"/>
              <a:t>Issues with SNE</a:t>
            </a:r>
          </a:p>
        </p:txBody>
      </p:sp>
      <p:sp>
        <p:nvSpPr>
          <p:cNvPr id="247" name="Shape 247"/>
          <p:cNvSpPr txBox="1">
            <a:spLocks noGrp="1"/>
          </p:cNvSpPr>
          <p:nvPr>
            <p:ph type="body" idx="1"/>
          </p:nvPr>
        </p:nvSpPr>
        <p:spPr>
          <a:xfrm>
            <a:off x="609600" y="1600200"/>
            <a:ext cx="10972800" cy="4876800"/>
          </a:xfrm>
          <a:prstGeom prst="rect">
            <a:avLst/>
          </a:prstGeom>
        </p:spPr>
        <p:txBody>
          <a:bodyPr wrap="square" lIns="91425" tIns="91425" rIns="91425" bIns="91425" anchor="t" anchorCtr="0">
            <a:noAutofit/>
          </a:bodyPr>
          <a:lstStyle/>
          <a:p>
            <a:pPr>
              <a:spcBef>
                <a:spcPts val="0"/>
              </a:spcBef>
            </a:pPr>
            <a:r>
              <a:rPr lang="en-US" dirty="0"/>
              <a:t> SNE suffers from the crowding problem</a:t>
            </a:r>
          </a:p>
          <a:p>
            <a:pPr lvl="1">
              <a:spcBef>
                <a:spcPts val="0"/>
              </a:spcBef>
            </a:pPr>
            <a:r>
              <a:rPr lang="en-US" sz="2400" dirty="0"/>
              <a:t>  Suppose data is very high – dimensional </a:t>
            </a:r>
          </a:p>
          <a:p>
            <a:pPr lvl="1">
              <a:spcBef>
                <a:spcPts val="0"/>
              </a:spcBef>
            </a:pPr>
            <a:r>
              <a:rPr lang="en-US" sz="2400" dirty="0"/>
              <a:t>  If we try to model the local structure of this data in the map</a:t>
            </a:r>
          </a:p>
          <a:p>
            <a:pPr lvl="1">
              <a:spcBef>
                <a:spcPts val="0"/>
              </a:spcBef>
            </a:pPr>
            <a:r>
              <a:rPr lang="en-US" sz="2400" dirty="0"/>
              <a:t>  The result is that dissimilar points have to be modeled too far part in the map</a:t>
            </a:r>
          </a:p>
          <a:p>
            <a:pPr>
              <a:spcBef>
                <a:spcPts val="0"/>
              </a:spcBef>
            </a:pPr>
            <a:endParaRPr dirty="0"/>
          </a:p>
          <a:p>
            <a:pPr>
              <a:spcBef>
                <a:spcPts val="0"/>
              </a:spcBef>
            </a:pPr>
            <a:r>
              <a:rPr lang="en-US" dirty="0"/>
              <a:t> Hence, most visualizations will display a group of points clustered in the middle. </a:t>
            </a:r>
          </a:p>
        </p:txBody>
      </p:sp>
      <p:sp>
        <p:nvSpPr>
          <p:cNvPr id="2" name="Footer Placeholder 1"/>
          <p:cNvSpPr>
            <a:spLocks noGrp="1"/>
          </p:cNvSpPr>
          <p:nvPr>
            <p:ph type="ftr" idx="11"/>
          </p:nvPr>
        </p:nvSpPr>
        <p:spPr/>
        <p:txBody>
          <a:bodyPr/>
          <a:lstStyle/>
          <a:p>
            <a:r>
              <a:rPr lang="en-US"/>
              <a:t>Streaming t-SNE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Shape 253"/>
          <p:cNvSpPr txBox="1">
            <a:spLocks noGrp="1"/>
          </p:cNvSpPr>
          <p:nvPr>
            <p:ph type="title"/>
          </p:nvPr>
        </p:nvSpPr>
        <p:spPr/>
        <p:txBody>
          <a:bodyPr/>
          <a:lstStyle/>
          <a:p>
            <a:pPr lvl="0"/>
            <a:r>
              <a:rPr lang="en-US"/>
              <a:t>t-Distributed Stochastic Neighbor Embedding</a:t>
            </a:r>
          </a:p>
        </p:txBody>
      </p:sp>
      <p:sp>
        <p:nvSpPr>
          <p:cNvPr id="254" name="Shape 254"/>
          <p:cNvSpPr txBox="1">
            <a:spLocks noGrp="1"/>
          </p:cNvSpPr>
          <p:nvPr>
            <p:ph type="body" idx="1"/>
          </p:nvPr>
        </p:nvSpPr>
        <p:spPr>
          <a:xfrm>
            <a:off x="609600" y="1600200"/>
            <a:ext cx="10130443" cy="4876799"/>
          </a:xfrm>
        </p:spPr>
        <p:txBody>
          <a:bodyPr/>
          <a:lstStyle/>
          <a:p>
            <a:r>
              <a:rPr lang="en-US" dirty="0"/>
              <a:t>  Use a heavy-tailed distribution to measure similarities in the map:</a:t>
            </a:r>
          </a:p>
          <a:p>
            <a:endParaRPr lang="en-US" dirty="0"/>
          </a:p>
          <a:p>
            <a:endParaRPr lang="en-US" dirty="0"/>
          </a:p>
        </p:txBody>
      </p:sp>
      <p:sp>
        <p:nvSpPr>
          <p:cNvPr id="255" name="Shape 255"/>
          <p:cNvSpPr txBox="1"/>
          <p:nvPr/>
        </p:nvSpPr>
        <p:spPr>
          <a:xfrm>
            <a:off x="1373425" y="2410691"/>
            <a:ext cx="4445484" cy="969816"/>
          </a:xfrm>
          <a:prstGeom prst="rect">
            <a:avLst/>
          </a:prstGeom>
          <a:blipFill rotWithShape="1">
            <a:blip r:embed="rId3">
              <a:alphaModFix/>
            </a:blip>
            <a:stretch>
              <a:fillRect l="-5129" b="-1509"/>
            </a:stretch>
          </a:blipFill>
          <a:ln>
            <a:noFill/>
          </a:ln>
        </p:spPr>
        <p:txBody>
          <a:bodyPr wrap="square" lIns="91425" tIns="45700" rIns="91425" bIns="45700" anchor="t" anchorCtr="0">
            <a:noAutofit/>
          </a:bodyPr>
          <a:lstStyle/>
          <a:p>
            <a:pPr marL="0" marR="0" lvl="0" indent="0" algn="l" rtl="0">
              <a:spcBef>
                <a:spcPts val="0"/>
              </a:spcBef>
              <a:buSzPct val="25000"/>
              <a:buNone/>
            </a:pPr>
            <a:r>
              <a:rPr lang="en-US" sz="1800">
                <a:latin typeface="Arial"/>
                <a:ea typeface="Arial"/>
                <a:cs typeface="Arial"/>
                <a:sym typeface="Arial"/>
              </a:rPr>
              <a:t> </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41783" y="3031579"/>
            <a:ext cx="4314629" cy="3445420"/>
          </a:xfrm>
          <a:prstGeom prst="rect">
            <a:avLst/>
          </a:prstGeom>
        </p:spPr>
      </p:pic>
      <p:sp>
        <p:nvSpPr>
          <p:cNvPr id="8" name="Shape 254"/>
          <p:cNvSpPr txBox="1">
            <a:spLocks/>
          </p:cNvSpPr>
          <p:nvPr/>
        </p:nvSpPr>
        <p:spPr>
          <a:xfrm>
            <a:off x="728750" y="3456708"/>
            <a:ext cx="7869382" cy="4876799"/>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182880" marR="0" lvl="0" indent="-53339" algn="l" rtl="0">
              <a:lnSpc>
                <a:spcPct val="100000"/>
              </a:lnSpc>
              <a:spcBef>
                <a:spcPts val="480"/>
              </a:spcBef>
              <a:spcAft>
                <a:spcPts val="0"/>
              </a:spcAft>
              <a:buClr>
                <a:schemeClr val="accent1"/>
              </a:buClr>
              <a:buSzPct val="85000"/>
              <a:buFont typeface="Arial"/>
              <a:buChar char="•"/>
              <a:defRPr sz="2400" b="0" i="0" u="none" strike="noStrike" cap="none">
                <a:solidFill>
                  <a:schemeClr val="dk1"/>
                </a:solidFill>
                <a:latin typeface="Arial"/>
                <a:ea typeface="Arial"/>
                <a:cs typeface="Arial"/>
                <a:sym typeface="Arial"/>
              </a:defRPr>
            </a:lvl1pPr>
            <a:lvl2pPr marL="457200" marR="0" lvl="1" indent="-82550" algn="l" rtl="0">
              <a:lnSpc>
                <a:spcPct val="100000"/>
              </a:lnSpc>
              <a:spcBef>
                <a:spcPts val="400"/>
              </a:spcBef>
              <a:spcAft>
                <a:spcPts val="0"/>
              </a:spcAft>
              <a:buClr>
                <a:schemeClr val="accent1"/>
              </a:buClr>
              <a:buSzPct val="85000"/>
              <a:buFont typeface="Arial"/>
              <a:buChar char="•"/>
              <a:defRPr sz="2000" b="0" i="0" u="none" strike="noStrike" cap="none">
                <a:solidFill>
                  <a:schemeClr val="dk1"/>
                </a:solidFill>
                <a:latin typeface="Arial"/>
                <a:ea typeface="Arial"/>
                <a:cs typeface="Arial"/>
                <a:sym typeface="Arial"/>
              </a:defRPr>
            </a:lvl2pPr>
            <a:lvl3pPr marL="731520" marR="0" lvl="2" indent="-82550" algn="l" rtl="0">
              <a:lnSpc>
                <a:spcPct val="100000"/>
              </a:lnSpc>
              <a:spcBef>
                <a:spcPts val="360"/>
              </a:spcBef>
              <a:spcAft>
                <a:spcPts val="0"/>
              </a:spcAft>
              <a:buClr>
                <a:schemeClr val="accent1"/>
              </a:buClr>
              <a:buSzPct val="90000"/>
              <a:buFont typeface="Arial"/>
              <a:buChar char="•"/>
              <a:defRPr sz="1800" b="0" i="0" u="none" strike="noStrike" cap="none">
                <a:solidFill>
                  <a:schemeClr val="dk1"/>
                </a:solidFill>
                <a:latin typeface="Arial"/>
                <a:ea typeface="Arial"/>
                <a:cs typeface="Arial"/>
                <a:sym typeface="Arial"/>
              </a:defRPr>
            </a:lvl3pPr>
            <a:lvl4pPr marL="1005839" marR="0" lvl="3" indent="-91439" algn="l" rtl="0">
              <a:lnSpc>
                <a:spcPct val="100000"/>
              </a:lnSpc>
              <a:spcBef>
                <a:spcPts val="320"/>
              </a:spcBef>
              <a:spcAft>
                <a:spcPts val="0"/>
              </a:spcAft>
              <a:buClr>
                <a:schemeClr val="accent1"/>
              </a:buClr>
              <a:buSzPct val="100000"/>
              <a:buFont typeface="Arial"/>
              <a:buChar char="•"/>
              <a:defRPr sz="1600" b="0" i="0" u="none" strike="noStrike" cap="none">
                <a:solidFill>
                  <a:schemeClr val="dk1"/>
                </a:solidFill>
                <a:latin typeface="Arial"/>
                <a:ea typeface="Arial"/>
                <a:cs typeface="Arial"/>
                <a:sym typeface="Arial"/>
              </a:defRPr>
            </a:lvl4pPr>
            <a:lvl5pPr marL="1188720" marR="0" lvl="4" indent="-58419" algn="l" rtl="0">
              <a:lnSpc>
                <a:spcPct val="100000"/>
              </a:lnSpc>
              <a:spcBef>
                <a:spcPts val="280"/>
              </a:spcBef>
              <a:spcAft>
                <a:spcPts val="0"/>
              </a:spcAft>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7950" algn="l" rtl="0">
              <a:lnSpc>
                <a:spcPct val="100000"/>
              </a:lnSpc>
              <a:spcBef>
                <a:spcPts val="260"/>
              </a:spcBef>
              <a:spcAft>
                <a:spcPts val="0"/>
              </a:spcAft>
              <a:buClr>
                <a:schemeClr val="accent1"/>
              </a:buClr>
              <a:buSzPct val="100000"/>
              <a:buFont typeface="Arial"/>
              <a:buChar char="•"/>
              <a:defRPr sz="1300" b="0" i="0" u="none" strike="noStrike" cap="none">
                <a:solidFill>
                  <a:schemeClr val="dk1"/>
                </a:solidFill>
                <a:latin typeface="Arial"/>
                <a:ea typeface="Arial"/>
                <a:cs typeface="Arial"/>
                <a:sym typeface="Arial"/>
              </a:defRPr>
            </a:lvl6pPr>
            <a:lvl7pPr marL="1554480" marR="0" lvl="6" indent="-100330" algn="l" rtl="0">
              <a:lnSpc>
                <a:spcPct val="100000"/>
              </a:lnSpc>
              <a:spcBef>
                <a:spcPts val="260"/>
              </a:spcBef>
              <a:spcAft>
                <a:spcPts val="0"/>
              </a:spcAft>
              <a:buClr>
                <a:schemeClr val="accent1"/>
              </a:buClr>
              <a:buSzPct val="100000"/>
              <a:buFont typeface="Arial"/>
              <a:buChar char="•"/>
              <a:defRPr sz="1300" b="0" i="0" u="none" strike="noStrike" cap="none">
                <a:solidFill>
                  <a:schemeClr val="dk1"/>
                </a:solidFill>
                <a:latin typeface="Arial"/>
                <a:ea typeface="Arial"/>
                <a:cs typeface="Arial"/>
                <a:sym typeface="Arial"/>
              </a:defRPr>
            </a:lvl7pPr>
            <a:lvl8pPr marL="1737360" marR="0" lvl="7" indent="-105410" algn="l" rtl="0">
              <a:lnSpc>
                <a:spcPct val="100000"/>
              </a:lnSpc>
              <a:spcBef>
                <a:spcPts val="260"/>
              </a:spcBef>
              <a:spcAft>
                <a:spcPts val="0"/>
              </a:spcAft>
              <a:buClr>
                <a:schemeClr val="accent1"/>
              </a:buClr>
              <a:buSzPct val="100000"/>
              <a:buFont typeface="Arial"/>
              <a:buChar char="•"/>
              <a:defRPr sz="1300" b="0" i="0" u="none" strike="noStrike" cap="none">
                <a:solidFill>
                  <a:schemeClr val="dk1"/>
                </a:solidFill>
                <a:latin typeface="Arial"/>
                <a:ea typeface="Arial"/>
                <a:cs typeface="Arial"/>
                <a:sym typeface="Arial"/>
              </a:defRPr>
            </a:lvl8pPr>
            <a:lvl9pPr marL="1920240" marR="0" lvl="8" indent="-110489" algn="l" rtl="0">
              <a:lnSpc>
                <a:spcPct val="100000"/>
              </a:lnSpc>
              <a:spcBef>
                <a:spcPts val="260"/>
              </a:spcBef>
              <a:spcAft>
                <a:spcPts val="0"/>
              </a:spcAft>
              <a:buClr>
                <a:schemeClr val="accent1"/>
              </a:buClr>
              <a:buSzPct val="100000"/>
              <a:buFont typeface="Arial"/>
              <a:buChar char="•"/>
              <a:defRPr sz="1300" b="0" i="0" u="none" strike="noStrike" cap="none">
                <a:solidFill>
                  <a:schemeClr val="dk1"/>
                </a:solidFill>
                <a:latin typeface="Arial"/>
                <a:ea typeface="Arial"/>
                <a:cs typeface="Arial"/>
                <a:sym typeface="Arial"/>
              </a:defRPr>
            </a:lvl9pPr>
          </a:lstStyle>
          <a:p>
            <a:endParaRPr lang="en-US" dirty="0"/>
          </a:p>
          <a:p>
            <a:r>
              <a:rPr lang="en-US" dirty="0"/>
              <a:t>  As a result, dissimilar objects are allowed to be  modeled too far apart. </a:t>
            </a:r>
          </a:p>
          <a:p>
            <a:endParaRPr lang="en-US" dirty="0"/>
          </a:p>
          <a:p>
            <a:r>
              <a:rPr lang="en-US" dirty="0"/>
              <a:t>  This effectively eliminates the crowding problem. </a:t>
            </a:r>
          </a:p>
        </p:txBody>
      </p:sp>
      <p:sp>
        <p:nvSpPr>
          <p:cNvPr id="5" name="Footer Placeholder 4"/>
          <p:cNvSpPr>
            <a:spLocks noGrp="1"/>
          </p:cNvSpPr>
          <p:nvPr>
            <p:ph type="ftr" idx="11"/>
          </p:nvPr>
        </p:nvSpPr>
        <p:spPr/>
        <p:txBody>
          <a:bodyPr/>
          <a:lstStyle/>
          <a:p>
            <a:r>
              <a:rPr lang="en-US"/>
              <a:t>Streaming t-SNE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25912"/>
            <a:ext cx="10972799" cy="990599"/>
          </a:xfrm>
        </p:spPr>
        <p:txBody>
          <a:bodyPr/>
          <a:lstStyle/>
          <a:p>
            <a:r>
              <a:rPr lang="en-US" dirty="0"/>
              <a:t>Gradient interpretation</a:t>
            </a:r>
          </a:p>
        </p:txBody>
      </p:sp>
      <p:sp>
        <p:nvSpPr>
          <p:cNvPr id="3" name="Text Placeholder 2"/>
          <p:cNvSpPr>
            <a:spLocks noGrp="1"/>
          </p:cNvSpPr>
          <p:nvPr>
            <p:ph type="body" idx="1"/>
          </p:nvPr>
        </p:nvSpPr>
        <p:spPr>
          <a:xfrm>
            <a:off x="564821" y="1453511"/>
            <a:ext cx="10972799" cy="876234"/>
          </a:xfrm>
        </p:spPr>
        <p:txBody>
          <a:bodyPr/>
          <a:lstStyle/>
          <a:p>
            <a:r>
              <a:rPr lang="en-US" dirty="0"/>
              <a:t> We can interpret the t-SNE gradient as a simulation of an N-body system:</a:t>
            </a:r>
          </a:p>
        </p:txBody>
      </p:sp>
      <p:sp>
        <p:nvSpPr>
          <p:cNvPr id="4" name="Footer Placeholder 3"/>
          <p:cNvSpPr>
            <a:spLocks noGrp="1"/>
          </p:cNvSpPr>
          <p:nvPr>
            <p:ph type="ftr" idx="11"/>
          </p:nvPr>
        </p:nvSpPr>
        <p:spPr/>
        <p:txBody>
          <a:bodyPr/>
          <a:lstStyle/>
          <a:p>
            <a:r>
              <a:rPr lang="en-US"/>
              <a:t>Streaming t-SNE</a:t>
            </a:r>
          </a:p>
        </p:txBody>
      </p:sp>
      <mc:AlternateContent xmlns:mc="http://schemas.openxmlformats.org/markup-compatibility/2006" xmlns:a14="http://schemas.microsoft.com/office/drawing/2010/main">
        <mc:Choice Requires="a14">
          <p:sp>
            <p:nvSpPr>
              <p:cNvPr id="6" name="TextBox 5"/>
              <p:cNvSpPr txBox="1"/>
              <p:nvPr/>
            </p:nvSpPr>
            <p:spPr>
              <a:xfrm>
                <a:off x="1701619" y="2043938"/>
                <a:ext cx="6510372" cy="125072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3200" i="1" smtClean="0">
                              <a:latin typeface="Cambria Math" panose="02040503050406030204" pitchFamily="18" charset="0"/>
                            </a:rPr>
                          </m:ctrlPr>
                        </m:fPr>
                        <m:num>
                          <m:r>
                            <a:rPr lang="en-US" sz="3200" i="1" smtClean="0">
                              <a:latin typeface="Cambria Math" charset="0"/>
                            </a:rPr>
                            <m:t>𝜕</m:t>
                          </m:r>
                          <m:r>
                            <a:rPr lang="en-US" sz="3200" b="0" i="1" smtClean="0">
                              <a:latin typeface="Cambria Math" charset="0"/>
                            </a:rPr>
                            <m:t>𝐶</m:t>
                          </m:r>
                        </m:num>
                        <m:den>
                          <m:r>
                            <a:rPr lang="en-US" sz="3200" i="1" smtClean="0">
                              <a:latin typeface="Cambria Math" charset="0"/>
                            </a:rPr>
                            <m:t>𝜕</m:t>
                          </m:r>
                          <m:r>
                            <a:rPr lang="en-US" sz="3200" b="0" i="1" smtClean="0">
                              <a:latin typeface="Cambria Math" charset="0"/>
                            </a:rPr>
                            <m:t>𝑦</m:t>
                          </m:r>
                          <m:r>
                            <a:rPr lang="en-US" sz="3200" b="0" i="1" baseline="-25000" smtClean="0">
                              <a:latin typeface="Cambria Math" charset="0"/>
                            </a:rPr>
                            <m:t>𝑖</m:t>
                          </m:r>
                        </m:den>
                      </m:f>
                      <m:r>
                        <a:rPr lang="en-US" sz="3200" b="0" i="1" smtClean="0">
                          <a:latin typeface="Cambria Math" charset="0"/>
                        </a:rPr>
                        <m:t>=4</m:t>
                      </m:r>
                      <m:nary>
                        <m:naryPr>
                          <m:chr m:val="∑"/>
                          <m:supHide m:val="on"/>
                          <m:ctrlPr>
                            <a:rPr lang="en-US" sz="3200" b="0" i="1" smtClean="0">
                              <a:latin typeface="Cambria Math" panose="02040503050406030204" pitchFamily="18" charset="0"/>
                            </a:rPr>
                          </m:ctrlPr>
                        </m:naryPr>
                        <m:sub>
                          <m:r>
                            <m:rPr>
                              <m:brk m:alnAt="7"/>
                            </m:rPr>
                            <a:rPr lang="en-US" sz="3200" b="0" i="1" smtClean="0">
                              <a:latin typeface="Cambria Math" charset="0"/>
                            </a:rPr>
                            <m:t>𝑗</m:t>
                          </m:r>
                          <m:r>
                            <a:rPr lang="en-US" sz="3200" b="0" i="1" smtClean="0">
                              <a:latin typeface="Cambria Math" charset="0"/>
                              <a:ea typeface="Cambria Math" charset="0"/>
                              <a:cs typeface="Cambria Math" charset="0"/>
                            </a:rPr>
                            <m:t>≠</m:t>
                          </m:r>
                          <m:r>
                            <a:rPr lang="en-US" sz="3200" b="0" i="1" smtClean="0">
                              <a:latin typeface="Cambria Math" charset="0"/>
                              <a:ea typeface="Cambria Math" charset="0"/>
                              <a:cs typeface="Cambria Math" charset="0"/>
                            </a:rPr>
                            <m:t>𝑖</m:t>
                          </m:r>
                        </m:sub>
                        <m:sup/>
                        <m:e>
                          <m:f>
                            <m:fPr>
                              <m:ctrlPr>
                                <a:rPr lang="bg-BG" sz="3200" i="1">
                                  <a:latin typeface="Cambria Math" panose="02040503050406030204" pitchFamily="18" charset="0"/>
                                </a:rPr>
                              </m:ctrlPr>
                            </m:fPr>
                            <m:num>
                              <m:r>
                                <a:rPr lang="en-US" sz="3200" i="1">
                                  <a:latin typeface="Cambria Math" charset="0"/>
                                </a:rPr>
                                <m:t>𝑝</m:t>
                              </m:r>
                              <m:r>
                                <a:rPr lang="en-US" sz="3200" i="1" baseline="-25000">
                                  <a:latin typeface="Cambria Math" charset="0"/>
                                </a:rPr>
                                <m:t>𝑖𝑗</m:t>
                              </m:r>
                              <m:r>
                                <a:rPr lang="en-US" sz="3200" i="1">
                                  <a:latin typeface="Cambria Math" charset="0"/>
                                </a:rPr>
                                <m:t>−</m:t>
                              </m:r>
                              <m:r>
                                <a:rPr lang="en-US" sz="3200" i="1">
                                  <a:latin typeface="Cambria Math" charset="0"/>
                                </a:rPr>
                                <m:t>𝑞𝑖𝑗</m:t>
                              </m:r>
                            </m:num>
                            <m:den>
                              <m:sSup>
                                <m:sSupPr>
                                  <m:ctrlPr>
                                    <a:rPr lang="en-US" sz="3200" i="1">
                                      <a:latin typeface="Cambria Math" panose="02040503050406030204" pitchFamily="18" charset="0"/>
                                    </a:rPr>
                                  </m:ctrlPr>
                                </m:sSupPr>
                                <m:e>
                                  <m:r>
                                    <a:rPr lang="en-US" sz="3200" i="1">
                                      <a:latin typeface="Cambria Math" charset="0"/>
                                    </a:rPr>
                                    <m:t>1+</m:t>
                                  </m:r>
                                  <m:d>
                                    <m:dPr>
                                      <m:begChr m:val="‖"/>
                                      <m:endChr m:val="‖"/>
                                      <m:ctrlPr>
                                        <a:rPr lang="en-US" sz="3200" i="1">
                                          <a:latin typeface="Cambria Math" panose="02040503050406030204" pitchFamily="18" charset="0"/>
                                        </a:rPr>
                                      </m:ctrlPr>
                                    </m:dPr>
                                    <m:e>
                                      <m:r>
                                        <a:rPr lang="en-US" sz="3200" i="1">
                                          <a:latin typeface="Cambria Math" charset="0"/>
                                        </a:rPr>
                                        <m:t>𝑦</m:t>
                                      </m:r>
                                      <m:r>
                                        <a:rPr lang="en-US" sz="3200" i="1" baseline="-25000">
                                          <a:latin typeface="Cambria Math" charset="0"/>
                                        </a:rPr>
                                        <m:t>𝑖</m:t>
                                      </m:r>
                                      <m:r>
                                        <a:rPr lang="en-US" sz="3200" i="1">
                                          <a:latin typeface="Cambria Math" charset="0"/>
                                        </a:rPr>
                                        <m:t>−</m:t>
                                      </m:r>
                                      <m:r>
                                        <a:rPr lang="en-US" sz="3200" i="1">
                                          <a:latin typeface="Cambria Math" charset="0"/>
                                        </a:rPr>
                                        <m:t>𝑦𝑗</m:t>
                                      </m:r>
                                    </m:e>
                                  </m:d>
                                </m:e>
                                <m:sup>
                                  <m:r>
                                    <a:rPr lang="en-US" sz="3200" i="1">
                                      <a:latin typeface="Cambria Math" charset="0"/>
                                    </a:rPr>
                                    <m:t>2</m:t>
                                  </m:r>
                                </m:sup>
                              </m:sSup>
                            </m:den>
                          </m:f>
                          <m:r>
                            <a:rPr lang="en-US" sz="3200" i="1">
                              <a:latin typeface="Cambria Math" charset="0"/>
                            </a:rPr>
                            <m:t> (</m:t>
                          </m:r>
                          <m:r>
                            <a:rPr lang="en-US" sz="3200" i="1">
                              <a:latin typeface="Cambria Math" charset="0"/>
                            </a:rPr>
                            <m:t>𝑦𝑖</m:t>
                          </m:r>
                          <m:r>
                            <a:rPr lang="en-US" sz="3200" i="1">
                              <a:latin typeface="Cambria Math" charset="0"/>
                            </a:rPr>
                            <m:t>−</m:t>
                          </m:r>
                          <m:r>
                            <a:rPr lang="en-US" sz="3200" i="1">
                              <a:latin typeface="Cambria Math" charset="0"/>
                            </a:rPr>
                            <m:t>𝑦𝑗</m:t>
                          </m:r>
                          <m:r>
                            <a:rPr lang="en-US" sz="3200" i="1">
                              <a:latin typeface="Cambria Math" charset="0"/>
                            </a:rPr>
                            <m:t>)</m:t>
                          </m:r>
                          <m:r>
                            <m:rPr>
                              <m:nor/>
                            </m:rPr>
                            <a:rPr lang="en-US" sz="3200" dirty="0"/>
                            <m:t> </m:t>
                          </m:r>
                        </m:e>
                      </m:nary>
                    </m:oMath>
                  </m:oMathPara>
                </a14:m>
                <a:endParaRPr lang="en-US" sz="3200" dirty="0"/>
              </a:p>
            </p:txBody>
          </p:sp>
        </mc:Choice>
        <mc:Fallback xmlns="">
          <p:sp>
            <p:nvSpPr>
              <p:cNvPr id="6" name="TextBox 5"/>
              <p:cNvSpPr txBox="1">
                <a:spLocks noRot="1" noChangeAspect="1" noMove="1" noResize="1" noEditPoints="1" noAdjustHandles="1" noChangeArrowheads="1" noChangeShapeType="1" noTextEdit="1"/>
              </p:cNvSpPr>
              <p:nvPr/>
            </p:nvSpPr>
            <p:spPr>
              <a:xfrm>
                <a:off x="1701619" y="2043938"/>
                <a:ext cx="6510372" cy="1250727"/>
              </a:xfrm>
              <a:prstGeom prst="rect">
                <a:avLst/>
              </a:prstGeom>
              <a:blipFill rotWithShape="0">
                <a:blip r:embed="rId3"/>
                <a:stretch>
                  <a:fillRect/>
                </a:stretch>
              </a:blipFill>
            </p:spPr>
            <p:txBody>
              <a:bodyPr/>
              <a:lstStyle/>
              <a:p>
                <a:r>
                  <a:rPr lang="en-US">
                    <a:noFill/>
                  </a:rPr>
                  <a:t> </a:t>
                </a:r>
              </a:p>
            </p:txBody>
          </p:sp>
        </mc:Fallback>
      </mc:AlternateContent>
      <p:sp>
        <p:nvSpPr>
          <p:cNvPr id="7" name="Oval 6"/>
          <p:cNvSpPr/>
          <p:nvPr/>
        </p:nvSpPr>
        <p:spPr>
          <a:xfrm>
            <a:off x="2761131" y="4715434"/>
            <a:ext cx="197223" cy="1972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2366683" y="4688543"/>
            <a:ext cx="304892" cy="307777"/>
          </a:xfrm>
          <a:prstGeom prst="rect">
            <a:avLst/>
          </a:prstGeom>
          <a:noFill/>
        </p:spPr>
        <p:txBody>
          <a:bodyPr wrap="none" rtlCol="0">
            <a:spAutoFit/>
          </a:bodyPr>
          <a:lstStyle/>
          <a:p>
            <a:r>
              <a:rPr lang="en-US"/>
              <a:t>A</a:t>
            </a:r>
          </a:p>
        </p:txBody>
      </p:sp>
      <p:sp>
        <p:nvSpPr>
          <p:cNvPr id="9" name="Oval 8"/>
          <p:cNvSpPr/>
          <p:nvPr/>
        </p:nvSpPr>
        <p:spPr>
          <a:xfrm>
            <a:off x="3146610" y="3917580"/>
            <a:ext cx="197223" cy="1972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3406583" y="3818964"/>
            <a:ext cx="304892" cy="307777"/>
          </a:xfrm>
          <a:prstGeom prst="rect">
            <a:avLst/>
          </a:prstGeom>
          <a:noFill/>
        </p:spPr>
        <p:txBody>
          <a:bodyPr wrap="none" rtlCol="0">
            <a:spAutoFit/>
          </a:bodyPr>
          <a:lstStyle/>
          <a:p>
            <a:r>
              <a:rPr lang="en-US" dirty="0"/>
              <a:t>B</a:t>
            </a:r>
          </a:p>
        </p:txBody>
      </p:sp>
      <p:sp>
        <p:nvSpPr>
          <p:cNvPr id="11" name="Oval 10"/>
          <p:cNvSpPr/>
          <p:nvPr/>
        </p:nvSpPr>
        <p:spPr>
          <a:xfrm>
            <a:off x="3505198" y="4867834"/>
            <a:ext cx="197223" cy="1972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702037" y="4784066"/>
            <a:ext cx="314510" cy="307777"/>
          </a:xfrm>
          <a:prstGeom prst="rect">
            <a:avLst/>
          </a:prstGeom>
          <a:noFill/>
        </p:spPr>
        <p:txBody>
          <a:bodyPr wrap="none" rtlCol="0">
            <a:spAutoFit/>
          </a:bodyPr>
          <a:lstStyle/>
          <a:p>
            <a:r>
              <a:rPr lang="en-US"/>
              <a:t>C</a:t>
            </a:r>
            <a:endParaRPr lang="en-US" dirty="0"/>
          </a:p>
        </p:txBody>
      </p:sp>
      <p:sp>
        <p:nvSpPr>
          <p:cNvPr id="14" name="Oval 13"/>
          <p:cNvSpPr/>
          <p:nvPr/>
        </p:nvSpPr>
        <p:spPr>
          <a:xfrm>
            <a:off x="6606987" y="4473391"/>
            <a:ext cx="197223" cy="1972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6831151" y="4446649"/>
            <a:ext cx="304892" cy="307777"/>
          </a:xfrm>
          <a:prstGeom prst="rect">
            <a:avLst/>
          </a:prstGeom>
          <a:noFill/>
        </p:spPr>
        <p:txBody>
          <a:bodyPr wrap="none" rtlCol="0">
            <a:spAutoFit/>
          </a:bodyPr>
          <a:lstStyle/>
          <a:p>
            <a:r>
              <a:rPr lang="en-US" dirty="0"/>
              <a:t>E</a:t>
            </a:r>
          </a:p>
        </p:txBody>
      </p:sp>
      <p:sp>
        <p:nvSpPr>
          <p:cNvPr id="16" name="Oval 15"/>
          <p:cNvSpPr/>
          <p:nvPr/>
        </p:nvSpPr>
        <p:spPr>
          <a:xfrm>
            <a:off x="7664820" y="3827930"/>
            <a:ext cx="197223" cy="1972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7879972" y="3745099"/>
            <a:ext cx="314510" cy="307777"/>
          </a:xfrm>
          <a:prstGeom prst="rect">
            <a:avLst/>
          </a:prstGeom>
          <a:noFill/>
        </p:spPr>
        <p:txBody>
          <a:bodyPr wrap="none" rtlCol="0">
            <a:spAutoFit/>
          </a:bodyPr>
          <a:lstStyle/>
          <a:p>
            <a:r>
              <a:rPr lang="en-US" dirty="0"/>
              <a:t>D</a:t>
            </a:r>
          </a:p>
        </p:txBody>
      </p:sp>
      <p:sp>
        <p:nvSpPr>
          <p:cNvPr id="18" name="Oval 17"/>
          <p:cNvSpPr/>
          <p:nvPr/>
        </p:nvSpPr>
        <p:spPr>
          <a:xfrm>
            <a:off x="6734815" y="5392620"/>
            <a:ext cx="197223" cy="1972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6176680" y="5384809"/>
            <a:ext cx="304892" cy="307777"/>
          </a:xfrm>
          <a:prstGeom prst="rect">
            <a:avLst/>
          </a:prstGeom>
          <a:noFill/>
        </p:spPr>
        <p:txBody>
          <a:bodyPr wrap="none" rtlCol="0">
            <a:spAutoFit/>
          </a:bodyPr>
          <a:lstStyle/>
          <a:p>
            <a:r>
              <a:rPr lang="en-US"/>
              <a:t>F</a:t>
            </a:r>
            <a:endParaRPr lang="en-US" dirty="0"/>
          </a:p>
        </p:txBody>
      </p:sp>
      <p:sp>
        <p:nvSpPr>
          <p:cNvPr id="20" name="Oval 19"/>
          <p:cNvSpPr/>
          <p:nvPr/>
        </p:nvSpPr>
        <p:spPr>
          <a:xfrm>
            <a:off x="5134304" y="6307890"/>
            <a:ext cx="197223" cy="1972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5430049" y="6239170"/>
            <a:ext cx="314510" cy="307777"/>
          </a:xfrm>
          <a:prstGeom prst="rect">
            <a:avLst/>
          </a:prstGeom>
          <a:noFill/>
        </p:spPr>
        <p:txBody>
          <a:bodyPr wrap="none" rtlCol="0">
            <a:spAutoFit/>
          </a:bodyPr>
          <a:lstStyle/>
          <a:p>
            <a:r>
              <a:rPr lang="en-US" dirty="0"/>
              <a:t>H</a:t>
            </a:r>
          </a:p>
        </p:txBody>
      </p:sp>
      <p:sp>
        <p:nvSpPr>
          <p:cNvPr id="22" name="Oval 21"/>
          <p:cNvSpPr/>
          <p:nvPr/>
        </p:nvSpPr>
        <p:spPr>
          <a:xfrm>
            <a:off x="7439999" y="6039232"/>
            <a:ext cx="197223" cy="1972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7717908" y="5958549"/>
            <a:ext cx="324128" cy="307777"/>
          </a:xfrm>
          <a:prstGeom prst="rect">
            <a:avLst/>
          </a:prstGeom>
          <a:noFill/>
        </p:spPr>
        <p:txBody>
          <a:bodyPr wrap="none" rtlCol="0">
            <a:spAutoFit/>
          </a:bodyPr>
          <a:lstStyle/>
          <a:p>
            <a:r>
              <a:rPr lang="en-US" dirty="0"/>
              <a:t>G</a:t>
            </a:r>
          </a:p>
        </p:txBody>
      </p:sp>
      <p:sp>
        <p:nvSpPr>
          <p:cNvPr id="24" name="Oval 23"/>
          <p:cNvSpPr/>
          <p:nvPr/>
        </p:nvSpPr>
        <p:spPr>
          <a:xfrm>
            <a:off x="6589151" y="6356651"/>
            <a:ext cx="197223" cy="1972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6884892" y="6274551"/>
            <a:ext cx="234360" cy="307777"/>
          </a:xfrm>
          <a:prstGeom prst="rect">
            <a:avLst/>
          </a:prstGeom>
          <a:noFill/>
        </p:spPr>
        <p:txBody>
          <a:bodyPr wrap="none" rtlCol="0">
            <a:spAutoFit/>
          </a:bodyPr>
          <a:lstStyle/>
          <a:p>
            <a:r>
              <a:rPr lang="en-US" dirty="0"/>
              <a:t>I</a:t>
            </a:r>
          </a:p>
        </p:txBody>
      </p:sp>
      <p:cxnSp>
        <p:nvCxnSpPr>
          <p:cNvPr id="28" name="Straight Arrow Connector 27"/>
          <p:cNvCxnSpPr>
            <a:stCxn id="9" idx="5"/>
            <a:endCxn id="11" idx="1"/>
          </p:cNvCxnSpPr>
          <p:nvPr/>
        </p:nvCxnSpPr>
        <p:spPr>
          <a:xfrm>
            <a:off x="3314950" y="4085921"/>
            <a:ext cx="219131" cy="81079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7" idx="6"/>
            <a:endCxn id="11" idx="2"/>
          </p:cNvCxnSpPr>
          <p:nvPr/>
        </p:nvCxnSpPr>
        <p:spPr>
          <a:xfrm>
            <a:off x="2958354" y="4814046"/>
            <a:ext cx="546844" cy="15240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16" idx="2"/>
          </p:cNvCxnSpPr>
          <p:nvPr/>
        </p:nvCxnSpPr>
        <p:spPr>
          <a:xfrm flipH="1">
            <a:off x="4016547" y="3926542"/>
            <a:ext cx="3648273" cy="85750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14" idx="3"/>
            <a:endCxn id="12" idx="3"/>
          </p:cNvCxnSpPr>
          <p:nvPr/>
        </p:nvCxnSpPr>
        <p:spPr>
          <a:xfrm flipH="1">
            <a:off x="4016547" y="4641732"/>
            <a:ext cx="2619323" cy="296223"/>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20" idx="2"/>
          </p:cNvCxnSpPr>
          <p:nvPr/>
        </p:nvCxnSpPr>
        <p:spPr>
          <a:xfrm flipH="1" flipV="1">
            <a:off x="3620171" y="5235104"/>
            <a:ext cx="1514133" cy="117139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18" idx="2"/>
          </p:cNvCxnSpPr>
          <p:nvPr/>
        </p:nvCxnSpPr>
        <p:spPr>
          <a:xfrm flipH="1" flipV="1">
            <a:off x="4155752" y="5028559"/>
            <a:ext cx="2579063" cy="462673"/>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22" idx="2"/>
            <a:endCxn id="12" idx="2"/>
          </p:cNvCxnSpPr>
          <p:nvPr/>
        </p:nvCxnSpPr>
        <p:spPr>
          <a:xfrm flipH="1" flipV="1">
            <a:off x="3859292" y="5091843"/>
            <a:ext cx="3580707" cy="104600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24" idx="0"/>
          </p:cNvCxnSpPr>
          <p:nvPr/>
        </p:nvCxnSpPr>
        <p:spPr>
          <a:xfrm flipH="1" flipV="1">
            <a:off x="3800939" y="5190063"/>
            <a:ext cx="2886824" cy="116658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112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Barnes-Hut t-SNE</a:t>
            </a:r>
          </a:p>
        </p:txBody>
      </p:sp>
      <p:sp>
        <p:nvSpPr>
          <p:cNvPr id="3" name="Text Placeholder 2"/>
          <p:cNvSpPr>
            <a:spLocks noGrp="1"/>
          </p:cNvSpPr>
          <p:nvPr>
            <p:ph type="body" idx="1"/>
          </p:nvPr>
        </p:nvSpPr>
        <p:spPr/>
        <p:txBody>
          <a:bodyPr/>
          <a:lstStyle/>
          <a:p>
            <a:r>
              <a:rPr lang="en-US" dirty="0"/>
              <a:t> Original t-SNE data and computational complexity is O(N</a:t>
            </a:r>
            <a:r>
              <a:rPr lang="en-US" baseline="30000" dirty="0"/>
              <a:t>2</a:t>
            </a:r>
            <a:r>
              <a:rPr lang="en-US" dirty="0"/>
              <a:t>) </a:t>
            </a:r>
          </a:p>
          <a:p>
            <a:pPr lvl="1"/>
            <a:r>
              <a:rPr lang="en-US" dirty="0"/>
              <a:t> Limits visualization to thousands of points </a:t>
            </a:r>
          </a:p>
          <a:p>
            <a:pPr lvl="1"/>
            <a:endParaRPr lang="en-US" dirty="0"/>
          </a:p>
          <a:p>
            <a:r>
              <a:rPr lang="en-US" dirty="0"/>
              <a:t> Observation : Many of the pairwise interactions between points are very similar</a:t>
            </a:r>
          </a:p>
          <a:p>
            <a:pPr lvl="1"/>
            <a:r>
              <a:rPr lang="en-US" dirty="0"/>
              <a:t> Idea: Approximate similar interactions by a single interaction</a:t>
            </a:r>
          </a:p>
          <a:p>
            <a:pPr lvl="1"/>
            <a:r>
              <a:rPr lang="en-US" dirty="0"/>
              <a:t> If a collection of k points are sufficiently away from x</a:t>
            </a:r>
            <a:r>
              <a:rPr lang="en-US" baseline="-25000" dirty="0"/>
              <a:t>i</a:t>
            </a:r>
          </a:p>
          <a:p>
            <a:pPr lvl="1"/>
            <a:r>
              <a:rPr lang="en-US" dirty="0"/>
              <a:t> Then approximate the force excreted by those points as f * k</a:t>
            </a:r>
          </a:p>
          <a:p>
            <a:pPr lvl="1"/>
            <a:endParaRPr lang="en-US" dirty="0"/>
          </a:p>
          <a:p>
            <a:r>
              <a:rPr lang="en-US" dirty="0"/>
              <a:t> Reduce complexity to O ( N * log (N)) via Barnes-Hut t-SNE</a:t>
            </a:r>
          </a:p>
          <a:p>
            <a:pPr lvl="1"/>
            <a:r>
              <a:rPr lang="en-US" dirty="0"/>
              <a:t> Allows t-SNE to scale to millions of data points</a:t>
            </a:r>
          </a:p>
          <a:p>
            <a:pPr lvl="1"/>
            <a:r>
              <a:rPr lang="en-US" dirty="0"/>
              <a:t> Utilizes a tree - based algorithm  (vantage-point trees) to perform the KNN search</a:t>
            </a:r>
          </a:p>
          <a:p>
            <a:pPr lvl="1"/>
            <a:endParaRPr lang="en-US" dirty="0"/>
          </a:p>
          <a:p>
            <a:pPr lvl="1"/>
            <a:endParaRPr lang="en-US" dirty="0"/>
          </a:p>
        </p:txBody>
      </p:sp>
      <p:sp>
        <p:nvSpPr>
          <p:cNvPr id="4" name="Oval 3"/>
          <p:cNvSpPr/>
          <p:nvPr/>
        </p:nvSpPr>
        <p:spPr>
          <a:xfrm>
            <a:off x="8831766" y="3389971"/>
            <a:ext cx="312234" cy="3345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1415132" y="4434472"/>
            <a:ext cx="312234" cy="3345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9586335" y="3408561"/>
            <a:ext cx="312234" cy="3345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8448910" y="4256043"/>
            <a:ext cx="312234" cy="3345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8902021" y="3948835"/>
            <a:ext cx="312234" cy="3345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p:cNvCxnSpPr/>
          <p:nvPr/>
        </p:nvCxnSpPr>
        <p:spPr>
          <a:xfrm>
            <a:off x="9860652" y="3615371"/>
            <a:ext cx="1608015" cy="7893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4" idx="5"/>
          </p:cNvCxnSpPr>
          <p:nvPr/>
        </p:nvCxnSpPr>
        <p:spPr>
          <a:xfrm>
            <a:off x="9098274" y="3675515"/>
            <a:ext cx="2316858" cy="8079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6"/>
            <a:endCxn id="6" idx="3"/>
          </p:cNvCxnSpPr>
          <p:nvPr/>
        </p:nvCxnSpPr>
        <p:spPr>
          <a:xfrm>
            <a:off x="8761144" y="4423311"/>
            <a:ext cx="2699714" cy="2967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9" idx="6"/>
            <a:endCxn id="6" idx="2"/>
          </p:cNvCxnSpPr>
          <p:nvPr/>
        </p:nvCxnSpPr>
        <p:spPr>
          <a:xfrm>
            <a:off x="9214255" y="4116103"/>
            <a:ext cx="2200877" cy="4856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9062228" y="3842783"/>
            <a:ext cx="2245852" cy="670423"/>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1" name="Footer Placeholder 30"/>
          <p:cNvSpPr>
            <a:spLocks noGrp="1"/>
          </p:cNvSpPr>
          <p:nvPr>
            <p:ph type="ftr" idx="11"/>
          </p:nvPr>
        </p:nvSpPr>
        <p:spPr/>
        <p:txBody>
          <a:bodyPr/>
          <a:lstStyle/>
          <a:p>
            <a:r>
              <a:rPr lang="en-US"/>
              <a:t>Streaming t-SNE</a:t>
            </a:r>
          </a:p>
        </p:txBody>
      </p:sp>
      <p:sp>
        <p:nvSpPr>
          <p:cNvPr id="32" name="TextBox 31">
            <a:hlinkClick r:id="rId3"/>
          </p:cNvPr>
          <p:cNvSpPr txBox="1"/>
          <p:nvPr/>
        </p:nvSpPr>
        <p:spPr>
          <a:xfrm>
            <a:off x="5649644" y="6506741"/>
            <a:ext cx="6364243" cy="307777"/>
          </a:xfrm>
          <a:prstGeom prst="rect">
            <a:avLst/>
          </a:prstGeom>
          <a:noFill/>
        </p:spPr>
        <p:txBody>
          <a:bodyPr wrap="none" rtlCol="0">
            <a:spAutoFit/>
          </a:bodyPr>
          <a:lstStyle/>
          <a:p>
            <a:r>
              <a:rPr lang="en-US" dirty="0"/>
              <a:t>Accelerating t-SNE using Tree-Based Algorithms by </a:t>
            </a:r>
            <a:r>
              <a:rPr lang="en-US" dirty="0" err="1"/>
              <a:t>Maaten</a:t>
            </a:r>
            <a:r>
              <a:rPr lang="en-US" dirty="0"/>
              <a:t> and Hinton (2014)</a:t>
            </a:r>
          </a:p>
        </p:txBody>
      </p:sp>
    </p:spTree>
    <p:extLst>
      <p:ext uri="{BB962C8B-B14F-4D97-AF65-F5344CB8AC3E}">
        <p14:creationId xmlns:p14="http://schemas.microsoft.com/office/powerpoint/2010/main" val="19337302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1" y="387926"/>
            <a:ext cx="3962400" cy="990599"/>
          </a:xfrm>
        </p:spPr>
        <p:txBody>
          <a:bodyPr/>
          <a:lstStyle/>
          <a:p>
            <a:r>
              <a:rPr lang="en-US" dirty="0" err="1"/>
              <a:t>Quadtree</a:t>
            </a:r>
            <a:endParaRPr lang="en-US" dirty="0"/>
          </a:p>
        </p:txBody>
      </p:sp>
      <p:sp>
        <p:nvSpPr>
          <p:cNvPr id="3" name="Text Placeholder 2"/>
          <p:cNvSpPr>
            <a:spLocks noGrp="1"/>
          </p:cNvSpPr>
          <p:nvPr>
            <p:ph type="body" idx="1"/>
          </p:nvPr>
        </p:nvSpPr>
        <p:spPr>
          <a:xfrm>
            <a:off x="494582" y="1456346"/>
            <a:ext cx="10972799" cy="844155"/>
          </a:xfrm>
        </p:spPr>
        <p:txBody>
          <a:bodyPr/>
          <a:lstStyle/>
          <a:p>
            <a:r>
              <a:rPr lang="en-US" dirty="0"/>
              <a:t> In practice, application of Barnes-Hut optimization is performed using a tree. </a:t>
            </a:r>
          </a:p>
          <a:p>
            <a:r>
              <a:rPr lang="en-US" dirty="0"/>
              <a:t> In the low-dimension, we implement this using a </a:t>
            </a:r>
            <a:r>
              <a:rPr lang="en-US" dirty="0" err="1"/>
              <a:t>Quadtree</a:t>
            </a:r>
            <a:r>
              <a:rPr lang="en-US" dirty="0"/>
              <a:t>.</a:t>
            </a:r>
          </a:p>
          <a:p>
            <a:endParaRPr lang="en-US" dirty="0"/>
          </a:p>
        </p:txBody>
      </p:sp>
      <p:sp>
        <p:nvSpPr>
          <p:cNvPr id="4" name="Footer Placeholder 3"/>
          <p:cNvSpPr>
            <a:spLocks noGrp="1"/>
          </p:cNvSpPr>
          <p:nvPr>
            <p:ph type="ftr" idx="11"/>
          </p:nvPr>
        </p:nvSpPr>
        <p:spPr/>
        <p:txBody>
          <a:bodyPr/>
          <a:lstStyle/>
          <a:p>
            <a:r>
              <a:rPr lang="en-US"/>
              <a:t>Streaming t-SNE</a:t>
            </a:r>
          </a:p>
        </p:txBody>
      </p:sp>
      <p:sp>
        <p:nvSpPr>
          <p:cNvPr id="5" name="Oval 4"/>
          <p:cNvSpPr/>
          <p:nvPr/>
        </p:nvSpPr>
        <p:spPr>
          <a:xfrm>
            <a:off x="3549738" y="3009354"/>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3" name="Table 22"/>
          <p:cNvGraphicFramePr>
            <a:graphicFrameLocks noGrp="1"/>
          </p:cNvGraphicFramePr>
          <p:nvPr/>
        </p:nvGraphicFramePr>
        <p:xfrm>
          <a:off x="7082847" y="2911865"/>
          <a:ext cx="4384533" cy="3779520"/>
        </p:xfrm>
        <a:graphic>
          <a:graphicData uri="http://schemas.openxmlformats.org/drawingml/2006/table">
            <a:tbl>
              <a:tblPr firstRow="1" bandRow="1">
                <a:tableStyleId>{5C22544A-7EE6-4342-B048-85BDC9FD1C3A}</a:tableStyleId>
              </a:tblPr>
              <a:tblGrid>
                <a:gridCol w="1063613">
                  <a:extLst>
                    <a:ext uri="{9D8B030D-6E8A-4147-A177-3AD203B41FA5}">
                      <a16:colId xmlns:a16="http://schemas.microsoft.com/office/drawing/2014/main" val="20000"/>
                    </a:ext>
                  </a:extLst>
                </a:gridCol>
                <a:gridCol w="1090072">
                  <a:extLst>
                    <a:ext uri="{9D8B030D-6E8A-4147-A177-3AD203B41FA5}">
                      <a16:colId xmlns:a16="http://schemas.microsoft.com/office/drawing/2014/main" val="20001"/>
                    </a:ext>
                  </a:extLst>
                </a:gridCol>
                <a:gridCol w="1090074">
                  <a:extLst>
                    <a:ext uri="{9D8B030D-6E8A-4147-A177-3AD203B41FA5}">
                      <a16:colId xmlns:a16="http://schemas.microsoft.com/office/drawing/2014/main" val="20002"/>
                    </a:ext>
                  </a:extLst>
                </a:gridCol>
                <a:gridCol w="1140774">
                  <a:extLst>
                    <a:ext uri="{9D8B030D-6E8A-4147-A177-3AD203B41FA5}">
                      <a16:colId xmlns:a16="http://schemas.microsoft.com/office/drawing/2014/main" val="20003"/>
                    </a:ext>
                  </a:extLst>
                </a:gridCol>
              </a:tblGrid>
              <a:tr h="531926">
                <a:tc>
                  <a:txBody>
                    <a:bodyPr/>
                    <a:lstStyle/>
                    <a:p>
                      <a:endParaRPr lang="en-US" dirty="0"/>
                    </a:p>
                    <a:p>
                      <a:endParaRPr lang="en-US" dirty="0"/>
                    </a:p>
                    <a:p>
                      <a:endParaRPr lang="en-US" dirty="0"/>
                    </a:p>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370840">
                <a:tc>
                  <a:txBody>
                    <a:bodyPr/>
                    <a:lstStyle/>
                    <a:p>
                      <a:endParaRPr lang="en-US" dirty="0"/>
                    </a:p>
                    <a:p>
                      <a:endParaRPr lang="en-US" dirty="0"/>
                    </a:p>
                    <a:p>
                      <a:endParaRPr lang="en-US" dirty="0"/>
                    </a:p>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370840">
                <a:tc>
                  <a:txBody>
                    <a:bodyPr/>
                    <a:lstStyle/>
                    <a:p>
                      <a:endParaRPr lang="en-US" dirty="0"/>
                    </a:p>
                    <a:p>
                      <a:endParaRPr lang="en-US" dirty="0"/>
                    </a:p>
                    <a:p>
                      <a:endParaRPr lang="en-US" dirty="0"/>
                    </a:p>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70840">
                <a:tc>
                  <a:txBody>
                    <a:bodyPr/>
                    <a:lstStyle/>
                    <a:p>
                      <a:endParaRPr lang="en-US" dirty="0"/>
                    </a:p>
                    <a:p>
                      <a:endParaRPr lang="en-US" dirty="0"/>
                    </a:p>
                    <a:p>
                      <a:endParaRPr lang="en-US" dirty="0"/>
                    </a:p>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cxnSp>
        <p:nvCxnSpPr>
          <p:cNvPr id="25" name="Straight Connector 24"/>
          <p:cNvCxnSpPr>
            <a:stCxn id="5" idx="2"/>
            <a:endCxn id="41" idx="0"/>
          </p:cNvCxnSpPr>
          <p:nvPr/>
        </p:nvCxnSpPr>
        <p:spPr>
          <a:xfrm flipH="1">
            <a:off x="1036185" y="3184866"/>
            <a:ext cx="2513553" cy="10458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5" idx="3"/>
            <a:endCxn id="93" idx="0"/>
          </p:cNvCxnSpPr>
          <p:nvPr/>
        </p:nvCxnSpPr>
        <p:spPr>
          <a:xfrm flipH="1">
            <a:off x="3121294" y="3308971"/>
            <a:ext cx="480881" cy="928703"/>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5" idx="6"/>
            <a:endCxn id="102" idx="0"/>
          </p:cNvCxnSpPr>
          <p:nvPr/>
        </p:nvCxnSpPr>
        <p:spPr>
          <a:xfrm>
            <a:off x="3907799" y="3184866"/>
            <a:ext cx="1981427" cy="1049884"/>
          </a:xfrm>
          <a:prstGeom prst="line">
            <a:avLst/>
          </a:prstGeom>
        </p:spPr>
        <p:style>
          <a:lnRef idx="1">
            <a:schemeClr val="accent1"/>
          </a:lnRef>
          <a:fillRef idx="0">
            <a:schemeClr val="accent1"/>
          </a:fillRef>
          <a:effectRef idx="0">
            <a:schemeClr val="accent1"/>
          </a:effectRef>
          <a:fontRef idx="minor">
            <a:schemeClr val="tx1"/>
          </a:fontRef>
        </p:style>
      </p:cxnSp>
      <p:sp>
        <p:nvSpPr>
          <p:cNvPr id="41" name="Oval 40"/>
          <p:cNvSpPr/>
          <p:nvPr/>
        </p:nvSpPr>
        <p:spPr>
          <a:xfrm>
            <a:off x="857154" y="4230748"/>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136521" y="5163225"/>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p>
        </p:txBody>
      </p:sp>
      <p:sp>
        <p:nvSpPr>
          <p:cNvPr id="46" name="Oval 45"/>
          <p:cNvSpPr/>
          <p:nvPr/>
        </p:nvSpPr>
        <p:spPr>
          <a:xfrm>
            <a:off x="628551" y="5152724"/>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p>
        </p:txBody>
      </p:sp>
      <p:sp>
        <p:nvSpPr>
          <p:cNvPr id="48" name="Oval 47"/>
          <p:cNvSpPr/>
          <p:nvPr/>
        </p:nvSpPr>
        <p:spPr>
          <a:xfrm>
            <a:off x="1531801" y="5152724"/>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C</a:t>
            </a:r>
          </a:p>
        </p:txBody>
      </p:sp>
      <p:cxnSp>
        <p:nvCxnSpPr>
          <p:cNvPr id="56" name="Straight Connector 55"/>
          <p:cNvCxnSpPr>
            <a:stCxn id="41" idx="3"/>
            <a:endCxn id="44" idx="0"/>
          </p:cNvCxnSpPr>
          <p:nvPr/>
        </p:nvCxnSpPr>
        <p:spPr>
          <a:xfrm flipH="1">
            <a:off x="315552" y="4530365"/>
            <a:ext cx="594039" cy="6328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41" idx="4"/>
            <a:endCxn id="46" idx="0"/>
          </p:cNvCxnSpPr>
          <p:nvPr/>
        </p:nvCxnSpPr>
        <p:spPr>
          <a:xfrm flipH="1">
            <a:off x="807582" y="4581771"/>
            <a:ext cx="228603" cy="57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p:cNvCxnSpPr>
            <a:stCxn id="41" idx="5"/>
            <a:endCxn id="48" idx="0"/>
          </p:cNvCxnSpPr>
          <p:nvPr/>
        </p:nvCxnSpPr>
        <p:spPr>
          <a:xfrm>
            <a:off x="1162778" y="4530365"/>
            <a:ext cx="548054" cy="622359"/>
          </a:xfrm>
          <a:prstGeom prst="line">
            <a:avLst/>
          </a:prstGeom>
        </p:spPr>
        <p:style>
          <a:lnRef idx="1">
            <a:schemeClr val="accent1"/>
          </a:lnRef>
          <a:fillRef idx="0">
            <a:schemeClr val="accent1"/>
          </a:fillRef>
          <a:effectRef idx="0">
            <a:schemeClr val="accent1"/>
          </a:effectRef>
          <a:fontRef idx="minor">
            <a:schemeClr val="tx1"/>
          </a:fontRef>
        </p:style>
      </p:cxnSp>
      <p:sp>
        <p:nvSpPr>
          <p:cNvPr id="76" name="Oval 75"/>
          <p:cNvSpPr/>
          <p:nvPr/>
        </p:nvSpPr>
        <p:spPr>
          <a:xfrm>
            <a:off x="1123528" y="5161921"/>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 name="Straight Connector 76"/>
          <p:cNvCxnSpPr>
            <a:stCxn id="41" idx="4"/>
            <a:endCxn id="76" idx="0"/>
          </p:cNvCxnSpPr>
          <p:nvPr/>
        </p:nvCxnSpPr>
        <p:spPr>
          <a:xfrm>
            <a:off x="1036185" y="4581771"/>
            <a:ext cx="266374" cy="580150"/>
          </a:xfrm>
          <a:prstGeom prst="line">
            <a:avLst/>
          </a:prstGeom>
        </p:spPr>
        <p:style>
          <a:lnRef idx="1">
            <a:schemeClr val="accent1"/>
          </a:lnRef>
          <a:fillRef idx="0">
            <a:schemeClr val="accent1"/>
          </a:fillRef>
          <a:effectRef idx="0">
            <a:schemeClr val="accent1"/>
          </a:effectRef>
          <a:fontRef idx="minor">
            <a:schemeClr val="tx1"/>
          </a:fontRef>
        </p:style>
      </p:cxnSp>
      <p:sp>
        <p:nvSpPr>
          <p:cNvPr id="93" name="Oval 92"/>
          <p:cNvSpPr/>
          <p:nvPr/>
        </p:nvSpPr>
        <p:spPr>
          <a:xfrm>
            <a:off x="2942263" y="4237674"/>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p:cNvSpPr/>
          <p:nvPr/>
        </p:nvSpPr>
        <p:spPr>
          <a:xfrm>
            <a:off x="2221630" y="5170151"/>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2713660" y="5159650"/>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p>
        </p:txBody>
      </p:sp>
      <p:sp>
        <p:nvSpPr>
          <p:cNvPr id="96" name="Oval 95"/>
          <p:cNvSpPr/>
          <p:nvPr/>
        </p:nvSpPr>
        <p:spPr>
          <a:xfrm>
            <a:off x="3616910" y="5159650"/>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7" name="Straight Connector 96"/>
          <p:cNvCxnSpPr/>
          <p:nvPr/>
        </p:nvCxnSpPr>
        <p:spPr>
          <a:xfrm flipH="1">
            <a:off x="2400661" y="4537291"/>
            <a:ext cx="594039" cy="632860"/>
          </a:xfrm>
          <a:prstGeom prst="line">
            <a:avLst/>
          </a:prstGeom>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a:off x="2892691" y="4588697"/>
            <a:ext cx="228603" cy="57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a:off x="3247887" y="4537291"/>
            <a:ext cx="548054" cy="622359"/>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p:cNvSpPr/>
          <p:nvPr/>
        </p:nvSpPr>
        <p:spPr>
          <a:xfrm>
            <a:off x="3208637" y="5168847"/>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p>
        </p:txBody>
      </p:sp>
      <p:cxnSp>
        <p:nvCxnSpPr>
          <p:cNvPr id="101" name="Straight Connector 100"/>
          <p:cNvCxnSpPr/>
          <p:nvPr/>
        </p:nvCxnSpPr>
        <p:spPr>
          <a:xfrm>
            <a:off x="3121294" y="4588697"/>
            <a:ext cx="266374" cy="58015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Oval 101"/>
          <p:cNvSpPr/>
          <p:nvPr/>
        </p:nvSpPr>
        <p:spPr>
          <a:xfrm>
            <a:off x="5710195" y="4234750"/>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p:cNvSpPr/>
          <p:nvPr/>
        </p:nvSpPr>
        <p:spPr>
          <a:xfrm>
            <a:off x="4989562" y="5167227"/>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p>
        </p:txBody>
      </p:sp>
      <p:sp>
        <p:nvSpPr>
          <p:cNvPr id="104" name="Oval 103"/>
          <p:cNvSpPr/>
          <p:nvPr/>
        </p:nvSpPr>
        <p:spPr>
          <a:xfrm>
            <a:off x="5481592" y="5156726"/>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a:t>
            </a:r>
          </a:p>
        </p:txBody>
      </p:sp>
      <p:sp>
        <p:nvSpPr>
          <p:cNvPr id="105" name="Oval 104"/>
          <p:cNvSpPr/>
          <p:nvPr/>
        </p:nvSpPr>
        <p:spPr>
          <a:xfrm>
            <a:off x="6384842" y="5156726"/>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a:t>
            </a:r>
          </a:p>
        </p:txBody>
      </p:sp>
      <p:cxnSp>
        <p:nvCxnSpPr>
          <p:cNvPr id="106" name="Straight Connector 105"/>
          <p:cNvCxnSpPr/>
          <p:nvPr/>
        </p:nvCxnSpPr>
        <p:spPr>
          <a:xfrm flipH="1">
            <a:off x="5168593" y="4534367"/>
            <a:ext cx="594039" cy="6328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flipH="1">
            <a:off x="5660623" y="4585773"/>
            <a:ext cx="228603" cy="57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6015819" y="4534367"/>
            <a:ext cx="548054" cy="622359"/>
          </a:xfrm>
          <a:prstGeom prst="line">
            <a:avLst/>
          </a:prstGeom>
        </p:spPr>
        <p:style>
          <a:lnRef idx="1">
            <a:schemeClr val="accent1"/>
          </a:lnRef>
          <a:fillRef idx="0">
            <a:schemeClr val="accent1"/>
          </a:fillRef>
          <a:effectRef idx="0">
            <a:schemeClr val="accent1"/>
          </a:effectRef>
          <a:fontRef idx="minor">
            <a:schemeClr val="tx1"/>
          </a:fontRef>
        </p:style>
      </p:cxnSp>
      <p:sp>
        <p:nvSpPr>
          <p:cNvPr id="109" name="Oval 108"/>
          <p:cNvSpPr/>
          <p:nvPr/>
        </p:nvSpPr>
        <p:spPr>
          <a:xfrm>
            <a:off x="5976569" y="5165923"/>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a:t>
            </a:r>
          </a:p>
        </p:txBody>
      </p:sp>
      <p:cxnSp>
        <p:nvCxnSpPr>
          <p:cNvPr id="110" name="Straight Connector 109"/>
          <p:cNvCxnSpPr/>
          <p:nvPr/>
        </p:nvCxnSpPr>
        <p:spPr>
          <a:xfrm>
            <a:off x="5889226" y="4585773"/>
            <a:ext cx="266374" cy="5801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Straight Connector 114"/>
          <p:cNvCxnSpPr>
            <a:stCxn id="5" idx="5"/>
          </p:cNvCxnSpPr>
          <p:nvPr/>
        </p:nvCxnSpPr>
        <p:spPr>
          <a:xfrm>
            <a:off x="3855362" y="3308971"/>
            <a:ext cx="752317" cy="1029250"/>
          </a:xfrm>
          <a:prstGeom prst="line">
            <a:avLst/>
          </a:prstGeom>
        </p:spPr>
        <p:style>
          <a:lnRef idx="1">
            <a:schemeClr val="accent1"/>
          </a:lnRef>
          <a:fillRef idx="0">
            <a:schemeClr val="accent1"/>
          </a:fillRef>
          <a:effectRef idx="0">
            <a:schemeClr val="accent1"/>
          </a:effectRef>
          <a:fontRef idx="minor">
            <a:schemeClr val="tx1"/>
          </a:fontRef>
        </p:style>
      </p:cxnSp>
      <p:sp>
        <p:nvSpPr>
          <p:cNvPr id="118" name="TextBox 117"/>
          <p:cNvSpPr txBox="1"/>
          <p:nvPr/>
        </p:nvSpPr>
        <p:spPr>
          <a:xfrm>
            <a:off x="4432782" y="4358416"/>
            <a:ext cx="492443" cy="461665"/>
          </a:xfrm>
          <a:prstGeom prst="rect">
            <a:avLst/>
          </a:prstGeom>
          <a:noFill/>
        </p:spPr>
        <p:txBody>
          <a:bodyPr wrap="none" rtlCol="0">
            <a:spAutoFit/>
          </a:bodyPr>
          <a:lstStyle/>
          <a:p>
            <a:r>
              <a:rPr lang="is-IS" sz="2400" dirty="0"/>
              <a:t>…</a:t>
            </a:r>
            <a:endParaRPr lang="en-US" sz="2400" dirty="0"/>
          </a:p>
        </p:txBody>
      </p:sp>
      <p:sp>
        <p:nvSpPr>
          <p:cNvPr id="119" name="Oval 118"/>
          <p:cNvSpPr/>
          <p:nvPr/>
        </p:nvSpPr>
        <p:spPr>
          <a:xfrm>
            <a:off x="7705246" y="3325091"/>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p>
        </p:txBody>
      </p:sp>
      <p:sp>
        <p:nvSpPr>
          <p:cNvPr id="121" name="Oval 120"/>
          <p:cNvSpPr/>
          <p:nvPr/>
        </p:nvSpPr>
        <p:spPr>
          <a:xfrm>
            <a:off x="8227249" y="3475813"/>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B</a:t>
            </a:r>
            <a:endParaRPr lang="en-US" dirty="0">
              <a:solidFill>
                <a:schemeClr val="tx1"/>
              </a:solidFill>
            </a:endParaRPr>
          </a:p>
        </p:txBody>
      </p:sp>
      <p:sp>
        <p:nvSpPr>
          <p:cNvPr id="122" name="Oval 121"/>
          <p:cNvSpPr/>
          <p:nvPr/>
        </p:nvSpPr>
        <p:spPr>
          <a:xfrm>
            <a:off x="9617173" y="6109849"/>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a:t>
            </a:r>
          </a:p>
        </p:txBody>
      </p:sp>
      <p:sp>
        <p:nvSpPr>
          <p:cNvPr id="123" name="Oval 122"/>
          <p:cNvSpPr/>
          <p:nvPr/>
        </p:nvSpPr>
        <p:spPr>
          <a:xfrm>
            <a:off x="9534045" y="5153887"/>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p>
        </p:txBody>
      </p:sp>
      <p:sp>
        <p:nvSpPr>
          <p:cNvPr id="124" name="Oval 123"/>
          <p:cNvSpPr/>
          <p:nvPr/>
        </p:nvSpPr>
        <p:spPr>
          <a:xfrm>
            <a:off x="10510790" y="5361707"/>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a:t>
            </a:r>
          </a:p>
        </p:txBody>
      </p:sp>
      <p:sp>
        <p:nvSpPr>
          <p:cNvPr id="125" name="Oval 124"/>
          <p:cNvSpPr/>
          <p:nvPr/>
        </p:nvSpPr>
        <p:spPr>
          <a:xfrm>
            <a:off x="10510790" y="3357341"/>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p>
        </p:txBody>
      </p:sp>
      <p:sp>
        <p:nvSpPr>
          <p:cNvPr id="126" name="Oval 125"/>
          <p:cNvSpPr/>
          <p:nvPr/>
        </p:nvSpPr>
        <p:spPr>
          <a:xfrm>
            <a:off x="10635484" y="5964381"/>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I</a:t>
            </a:r>
            <a:endParaRPr lang="en-US" dirty="0">
              <a:solidFill>
                <a:schemeClr val="tx1"/>
              </a:solidFill>
            </a:endParaRPr>
          </a:p>
        </p:txBody>
      </p:sp>
      <p:sp>
        <p:nvSpPr>
          <p:cNvPr id="127" name="Oval 126"/>
          <p:cNvSpPr/>
          <p:nvPr/>
        </p:nvSpPr>
        <p:spPr>
          <a:xfrm>
            <a:off x="8224790" y="3969326"/>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p>
        </p:txBody>
      </p:sp>
      <p:sp>
        <p:nvSpPr>
          <p:cNvPr id="128" name="Oval 127"/>
          <p:cNvSpPr/>
          <p:nvPr/>
        </p:nvSpPr>
        <p:spPr>
          <a:xfrm>
            <a:off x="9887336" y="3948545"/>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p>
        </p:txBody>
      </p:sp>
      <p:sp>
        <p:nvSpPr>
          <p:cNvPr id="6" name="Oval 5"/>
          <p:cNvSpPr/>
          <p:nvPr/>
        </p:nvSpPr>
        <p:spPr>
          <a:xfrm>
            <a:off x="3549738" y="3009354"/>
            <a:ext cx="358061" cy="378078"/>
          </a:xfrm>
          <a:prstGeom prst="ellipse">
            <a:avLst/>
          </a:prstGeom>
          <a:noFill/>
          <a:ln w="444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7082847" y="2911865"/>
            <a:ext cx="4384533" cy="3779520"/>
          </a:xfrm>
          <a:prstGeom prst="rect">
            <a:avLst/>
          </a:prstGeom>
          <a:noFill/>
          <a:ln w="349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01436" y="2890616"/>
            <a:ext cx="2651688" cy="307777"/>
          </a:xfrm>
          <a:prstGeom prst="rect">
            <a:avLst/>
          </a:prstGeom>
          <a:noFill/>
        </p:spPr>
        <p:txBody>
          <a:bodyPr wrap="none" rtlCol="0">
            <a:spAutoFit/>
          </a:bodyPr>
          <a:lstStyle/>
          <a:p>
            <a:r>
              <a:rPr lang="en-US" dirty="0"/>
              <a:t>( </a:t>
            </a:r>
            <a:r>
              <a:rPr lang="en-US" dirty="0" err="1"/>
              <a:t>centerOfMass</a:t>
            </a:r>
            <a:r>
              <a:rPr lang="en-US" dirty="0"/>
              <a:t> , </a:t>
            </a:r>
            <a:r>
              <a:rPr lang="en-US" dirty="0" err="1"/>
              <a:t>numOfPoints</a:t>
            </a:r>
            <a:r>
              <a:rPr lang="en-US" dirty="0"/>
              <a:t>)</a:t>
            </a:r>
          </a:p>
        </p:txBody>
      </p:sp>
      <p:cxnSp>
        <p:nvCxnSpPr>
          <p:cNvPr id="10" name="Straight Connector 9"/>
          <p:cNvCxnSpPr/>
          <p:nvPr/>
        </p:nvCxnSpPr>
        <p:spPr>
          <a:xfrm>
            <a:off x="8141662" y="4801625"/>
            <a:ext cx="0" cy="188976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7110728" y="5731269"/>
            <a:ext cx="2122822" cy="1523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8116071" y="4786389"/>
            <a:ext cx="0" cy="188976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5733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3549738" y="3217172"/>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09601" y="387926"/>
            <a:ext cx="3962400" cy="990599"/>
          </a:xfrm>
        </p:spPr>
        <p:txBody>
          <a:bodyPr/>
          <a:lstStyle/>
          <a:p>
            <a:r>
              <a:rPr lang="en-US" dirty="0" err="1"/>
              <a:t>Quadtree</a:t>
            </a:r>
            <a:endParaRPr lang="en-US" dirty="0"/>
          </a:p>
        </p:txBody>
      </p:sp>
      <p:sp>
        <p:nvSpPr>
          <p:cNvPr id="3" name="Text Placeholder 2"/>
          <p:cNvSpPr>
            <a:spLocks noGrp="1"/>
          </p:cNvSpPr>
          <p:nvPr>
            <p:ph type="body" idx="1"/>
          </p:nvPr>
        </p:nvSpPr>
        <p:spPr>
          <a:xfrm>
            <a:off x="494582" y="1456346"/>
            <a:ext cx="10972799" cy="844155"/>
          </a:xfrm>
        </p:spPr>
        <p:txBody>
          <a:bodyPr/>
          <a:lstStyle/>
          <a:p>
            <a:endParaRPr lang="en-US" dirty="0"/>
          </a:p>
        </p:txBody>
      </p:sp>
      <p:sp>
        <p:nvSpPr>
          <p:cNvPr id="4" name="Footer Placeholder 3"/>
          <p:cNvSpPr>
            <a:spLocks noGrp="1"/>
          </p:cNvSpPr>
          <p:nvPr>
            <p:ph type="ftr" idx="11"/>
          </p:nvPr>
        </p:nvSpPr>
        <p:spPr/>
        <p:txBody>
          <a:bodyPr/>
          <a:lstStyle/>
          <a:p>
            <a:r>
              <a:rPr lang="en-US"/>
              <a:t>Streaming t-SNE</a:t>
            </a:r>
          </a:p>
        </p:txBody>
      </p:sp>
      <p:graphicFrame>
        <p:nvGraphicFramePr>
          <p:cNvPr id="23" name="Table 22"/>
          <p:cNvGraphicFramePr>
            <a:graphicFrameLocks noGrp="1"/>
          </p:cNvGraphicFramePr>
          <p:nvPr>
            <p:extLst>
              <p:ext uri="{D42A27DB-BD31-4B8C-83A1-F6EECF244321}">
                <p14:modId xmlns:p14="http://schemas.microsoft.com/office/powerpoint/2010/main" val="1917766465"/>
              </p:ext>
            </p:extLst>
          </p:nvPr>
        </p:nvGraphicFramePr>
        <p:xfrm>
          <a:off x="7082847" y="2911865"/>
          <a:ext cx="4384533" cy="3779520"/>
        </p:xfrm>
        <a:graphic>
          <a:graphicData uri="http://schemas.openxmlformats.org/drawingml/2006/table">
            <a:tbl>
              <a:tblPr firstRow="1" bandRow="1">
                <a:tableStyleId>{5C22544A-7EE6-4342-B048-85BDC9FD1C3A}</a:tableStyleId>
              </a:tblPr>
              <a:tblGrid>
                <a:gridCol w="1063613">
                  <a:extLst>
                    <a:ext uri="{9D8B030D-6E8A-4147-A177-3AD203B41FA5}">
                      <a16:colId xmlns:a16="http://schemas.microsoft.com/office/drawing/2014/main" val="20000"/>
                    </a:ext>
                  </a:extLst>
                </a:gridCol>
                <a:gridCol w="1090072">
                  <a:extLst>
                    <a:ext uri="{9D8B030D-6E8A-4147-A177-3AD203B41FA5}">
                      <a16:colId xmlns:a16="http://schemas.microsoft.com/office/drawing/2014/main" val="20001"/>
                    </a:ext>
                  </a:extLst>
                </a:gridCol>
                <a:gridCol w="1090074">
                  <a:extLst>
                    <a:ext uri="{9D8B030D-6E8A-4147-A177-3AD203B41FA5}">
                      <a16:colId xmlns:a16="http://schemas.microsoft.com/office/drawing/2014/main" val="20002"/>
                    </a:ext>
                  </a:extLst>
                </a:gridCol>
                <a:gridCol w="1140774">
                  <a:extLst>
                    <a:ext uri="{9D8B030D-6E8A-4147-A177-3AD203B41FA5}">
                      <a16:colId xmlns:a16="http://schemas.microsoft.com/office/drawing/2014/main" val="20003"/>
                    </a:ext>
                  </a:extLst>
                </a:gridCol>
              </a:tblGrid>
              <a:tr h="531926">
                <a:tc>
                  <a:txBody>
                    <a:bodyPr/>
                    <a:lstStyle/>
                    <a:p>
                      <a:endParaRPr lang="en-US" dirty="0"/>
                    </a:p>
                    <a:p>
                      <a:endParaRPr lang="en-US" dirty="0"/>
                    </a:p>
                    <a:p>
                      <a:endParaRPr lang="en-US" dirty="0"/>
                    </a:p>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370840">
                <a:tc>
                  <a:txBody>
                    <a:bodyPr/>
                    <a:lstStyle/>
                    <a:p>
                      <a:endParaRPr lang="en-US" dirty="0"/>
                    </a:p>
                    <a:p>
                      <a:endParaRPr lang="en-US" dirty="0"/>
                    </a:p>
                    <a:p>
                      <a:endParaRPr lang="en-US" dirty="0"/>
                    </a:p>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726339">
                <a:tc>
                  <a:txBody>
                    <a:bodyPr/>
                    <a:lstStyle/>
                    <a:p>
                      <a:endParaRPr lang="en-US" dirty="0"/>
                    </a:p>
                    <a:p>
                      <a:endParaRPr lang="en-US" dirty="0"/>
                    </a:p>
                    <a:p>
                      <a:endParaRPr lang="en-US" dirty="0"/>
                    </a:p>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70840">
                <a:tc>
                  <a:txBody>
                    <a:bodyPr/>
                    <a:lstStyle/>
                    <a:p>
                      <a:endParaRPr lang="en-US" dirty="0"/>
                    </a:p>
                    <a:p>
                      <a:endParaRPr lang="en-US" dirty="0"/>
                    </a:p>
                    <a:p>
                      <a:endParaRPr lang="en-US" dirty="0"/>
                    </a:p>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cxnSp>
        <p:nvCxnSpPr>
          <p:cNvPr id="25" name="Straight Connector 24"/>
          <p:cNvCxnSpPr>
            <a:stCxn id="5" idx="2"/>
            <a:endCxn id="41" idx="0"/>
          </p:cNvCxnSpPr>
          <p:nvPr/>
        </p:nvCxnSpPr>
        <p:spPr>
          <a:xfrm flipH="1">
            <a:off x="1036185" y="3392684"/>
            <a:ext cx="2513553" cy="838064"/>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5" idx="3"/>
            <a:endCxn id="93" idx="0"/>
          </p:cNvCxnSpPr>
          <p:nvPr/>
        </p:nvCxnSpPr>
        <p:spPr>
          <a:xfrm flipH="1">
            <a:off x="3121294" y="3516789"/>
            <a:ext cx="480881" cy="720885"/>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5" idx="6"/>
            <a:endCxn id="102" idx="0"/>
          </p:cNvCxnSpPr>
          <p:nvPr/>
        </p:nvCxnSpPr>
        <p:spPr>
          <a:xfrm>
            <a:off x="3907799" y="3392684"/>
            <a:ext cx="1981427" cy="842066"/>
          </a:xfrm>
          <a:prstGeom prst="line">
            <a:avLst/>
          </a:prstGeom>
        </p:spPr>
        <p:style>
          <a:lnRef idx="1">
            <a:schemeClr val="accent1"/>
          </a:lnRef>
          <a:fillRef idx="0">
            <a:schemeClr val="accent1"/>
          </a:fillRef>
          <a:effectRef idx="0">
            <a:schemeClr val="accent1"/>
          </a:effectRef>
          <a:fontRef idx="minor">
            <a:schemeClr val="tx1"/>
          </a:fontRef>
        </p:style>
      </p:cxnSp>
      <p:sp>
        <p:nvSpPr>
          <p:cNvPr id="41" name="Oval 40"/>
          <p:cNvSpPr/>
          <p:nvPr/>
        </p:nvSpPr>
        <p:spPr>
          <a:xfrm>
            <a:off x="857154" y="4230748"/>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136521" y="5163225"/>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p>
        </p:txBody>
      </p:sp>
      <p:sp>
        <p:nvSpPr>
          <p:cNvPr id="46" name="Oval 45"/>
          <p:cNvSpPr/>
          <p:nvPr/>
        </p:nvSpPr>
        <p:spPr>
          <a:xfrm>
            <a:off x="628551" y="5152724"/>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p>
        </p:txBody>
      </p:sp>
      <p:sp>
        <p:nvSpPr>
          <p:cNvPr id="48" name="Oval 47"/>
          <p:cNvSpPr/>
          <p:nvPr/>
        </p:nvSpPr>
        <p:spPr>
          <a:xfrm>
            <a:off x="1531801" y="5152724"/>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C</a:t>
            </a:r>
          </a:p>
        </p:txBody>
      </p:sp>
      <p:cxnSp>
        <p:nvCxnSpPr>
          <p:cNvPr id="56" name="Straight Connector 55"/>
          <p:cNvCxnSpPr>
            <a:stCxn id="41" idx="3"/>
            <a:endCxn id="44" idx="0"/>
          </p:cNvCxnSpPr>
          <p:nvPr/>
        </p:nvCxnSpPr>
        <p:spPr>
          <a:xfrm flipH="1">
            <a:off x="315552" y="4530365"/>
            <a:ext cx="594039" cy="6328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41" idx="4"/>
            <a:endCxn id="46" idx="0"/>
          </p:cNvCxnSpPr>
          <p:nvPr/>
        </p:nvCxnSpPr>
        <p:spPr>
          <a:xfrm flipH="1">
            <a:off x="807582" y="4581771"/>
            <a:ext cx="228603" cy="57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p:cNvCxnSpPr>
            <a:stCxn id="41" idx="5"/>
            <a:endCxn id="48" idx="0"/>
          </p:cNvCxnSpPr>
          <p:nvPr/>
        </p:nvCxnSpPr>
        <p:spPr>
          <a:xfrm>
            <a:off x="1162778" y="4530365"/>
            <a:ext cx="548054" cy="622359"/>
          </a:xfrm>
          <a:prstGeom prst="line">
            <a:avLst/>
          </a:prstGeom>
        </p:spPr>
        <p:style>
          <a:lnRef idx="1">
            <a:schemeClr val="accent1"/>
          </a:lnRef>
          <a:fillRef idx="0">
            <a:schemeClr val="accent1"/>
          </a:fillRef>
          <a:effectRef idx="0">
            <a:schemeClr val="accent1"/>
          </a:effectRef>
          <a:fontRef idx="minor">
            <a:schemeClr val="tx1"/>
          </a:fontRef>
        </p:style>
      </p:cxnSp>
      <p:sp>
        <p:nvSpPr>
          <p:cNvPr id="76" name="Oval 75"/>
          <p:cNvSpPr/>
          <p:nvPr/>
        </p:nvSpPr>
        <p:spPr>
          <a:xfrm>
            <a:off x="1123528" y="5161921"/>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 name="Straight Connector 76"/>
          <p:cNvCxnSpPr>
            <a:stCxn id="41" idx="4"/>
            <a:endCxn id="76" idx="0"/>
          </p:cNvCxnSpPr>
          <p:nvPr/>
        </p:nvCxnSpPr>
        <p:spPr>
          <a:xfrm>
            <a:off x="1036185" y="4581771"/>
            <a:ext cx="266374" cy="580150"/>
          </a:xfrm>
          <a:prstGeom prst="line">
            <a:avLst/>
          </a:prstGeom>
        </p:spPr>
        <p:style>
          <a:lnRef idx="1">
            <a:schemeClr val="accent1"/>
          </a:lnRef>
          <a:fillRef idx="0">
            <a:schemeClr val="accent1"/>
          </a:fillRef>
          <a:effectRef idx="0">
            <a:schemeClr val="accent1"/>
          </a:effectRef>
          <a:fontRef idx="minor">
            <a:schemeClr val="tx1"/>
          </a:fontRef>
        </p:style>
      </p:cxnSp>
      <p:sp>
        <p:nvSpPr>
          <p:cNvPr id="93" name="Oval 92"/>
          <p:cNvSpPr/>
          <p:nvPr/>
        </p:nvSpPr>
        <p:spPr>
          <a:xfrm>
            <a:off x="2942263" y="4237674"/>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p:cNvSpPr/>
          <p:nvPr/>
        </p:nvSpPr>
        <p:spPr>
          <a:xfrm>
            <a:off x="2221630" y="5170151"/>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2713660" y="5159650"/>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p>
        </p:txBody>
      </p:sp>
      <p:sp>
        <p:nvSpPr>
          <p:cNvPr id="96" name="Oval 95"/>
          <p:cNvSpPr/>
          <p:nvPr/>
        </p:nvSpPr>
        <p:spPr>
          <a:xfrm>
            <a:off x="3616910" y="5159650"/>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7" name="Straight Connector 96"/>
          <p:cNvCxnSpPr/>
          <p:nvPr/>
        </p:nvCxnSpPr>
        <p:spPr>
          <a:xfrm flipH="1">
            <a:off x="2400661" y="4537291"/>
            <a:ext cx="594039" cy="632860"/>
          </a:xfrm>
          <a:prstGeom prst="line">
            <a:avLst/>
          </a:prstGeom>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a:off x="2892691" y="4588697"/>
            <a:ext cx="228603" cy="57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a:off x="3247887" y="4537291"/>
            <a:ext cx="548054" cy="622359"/>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p:cNvSpPr/>
          <p:nvPr/>
        </p:nvSpPr>
        <p:spPr>
          <a:xfrm>
            <a:off x="3208637" y="5168847"/>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p>
        </p:txBody>
      </p:sp>
      <p:cxnSp>
        <p:nvCxnSpPr>
          <p:cNvPr id="101" name="Straight Connector 100"/>
          <p:cNvCxnSpPr/>
          <p:nvPr/>
        </p:nvCxnSpPr>
        <p:spPr>
          <a:xfrm>
            <a:off x="3121294" y="4588697"/>
            <a:ext cx="266374" cy="58015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Oval 101"/>
          <p:cNvSpPr/>
          <p:nvPr/>
        </p:nvSpPr>
        <p:spPr>
          <a:xfrm>
            <a:off x="5710195" y="4234750"/>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p:cNvSpPr/>
          <p:nvPr/>
        </p:nvSpPr>
        <p:spPr>
          <a:xfrm>
            <a:off x="4989562" y="5167227"/>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p>
        </p:txBody>
      </p:sp>
      <p:sp>
        <p:nvSpPr>
          <p:cNvPr id="104" name="Oval 103"/>
          <p:cNvSpPr/>
          <p:nvPr/>
        </p:nvSpPr>
        <p:spPr>
          <a:xfrm>
            <a:off x="5481592" y="5156726"/>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a:t>
            </a:r>
          </a:p>
        </p:txBody>
      </p:sp>
      <p:sp>
        <p:nvSpPr>
          <p:cNvPr id="105" name="Oval 104"/>
          <p:cNvSpPr/>
          <p:nvPr/>
        </p:nvSpPr>
        <p:spPr>
          <a:xfrm>
            <a:off x="6384842" y="5156726"/>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a:t>
            </a:r>
          </a:p>
        </p:txBody>
      </p:sp>
      <p:cxnSp>
        <p:nvCxnSpPr>
          <p:cNvPr id="106" name="Straight Connector 105"/>
          <p:cNvCxnSpPr/>
          <p:nvPr/>
        </p:nvCxnSpPr>
        <p:spPr>
          <a:xfrm flipH="1">
            <a:off x="5168593" y="4534367"/>
            <a:ext cx="594039" cy="6328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flipH="1">
            <a:off x="5660623" y="4585773"/>
            <a:ext cx="228603" cy="570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6015819" y="4534367"/>
            <a:ext cx="548054" cy="622359"/>
          </a:xfrm>
          <a:prstGeom prst="line">
            <a:avLst/>
          </a:prstGeom>
        </p:spPr>
        <p:style>
          <a:lnRef idx="1">
            <a:schemeClr val="accent1"/>
          </a:lnRef>
          <a:fillRef idx="0">
            <a:schemeClr val="accent1"/>
          </a:fillRef>
          <a:effectRef idx="0">
            <a:schemeClr val="accent1"/>
          </a:effectRef>
          <a:fontRef idx="minor">
            <a:schemeClr val="tx1"/>
          </a:fontRef>
        </p:style>
      </p:cxnSp>
      <p:sp>
        <p:nvSpPr>
          <p:cNvPr id="109" name="Oval 108"/>
          <p:cNvSpPr/>
          <p:nvPr/>
        </p:nvSpPr>
        <p:spPr>
          <a:xfrm>
            <a:off x="5976569" y="5165923"/>
            <a:ext cx="358061" cy="35102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a:t>
            </a:r>
          </a:p>
        </p:txBody>
      </p:sp>
      <p:cxnSp>
        <p:nvCxnSpPr>
          <p:cNvPr id="110" name="Straight Connector 109"/>
          <p:cNvCxnSpPr/>
          <p:nvPr/>
        </p:nvCxnSpPr>
        <p:spPr>
          <a:xfrm>
            <a:off x="5889226" y="4585773"/>
            <a:ext cx="266374" cy="5801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Straight Connector 114"/>
          <p:cNvCxnSpPr>
            <a:stCxn id="5" idx="5"/>
          </p:cNvCxnSpPr>
          <p:nvPr/>
        </p:nvCxnSpPr>
        <p:spPr>
          <a:xfrm>
            <a:off x="3855362" y="3516789"/>
            <a:ext cx="752317" cy="1029250"/>
          </a:xfrm>
          <a:prstGeom prst="line">
            <a:avLst/>
          </a:prstGeom>
        </p:spPr>
        <p:style>
          <a:lnRef idx="1">
            <a:schemeClr val="accent1"/>
          </a:lnRef>
          <a:fillRef idx="0">
            <a:schemeClr val="accent1"/>
          </a:fillRef>
          <a:effectRef idx="0">
            <a:schemeClr val="accent1"/>
          </a:effectRef>
          <a:fontRef idx="minor">
            <a:schemeClr val="tx1"/>
          </a:fontRef>
        </p:style>
      </p:cxnSp>
      <p:sp>
        <p:nvSpPr>
          <p:cNvPr id="118" name="TextBox 117"/>
          <p:cNvSpPr txBox="1"/>
          <p:nvPr/>
        </p:nvSpPr>
        <p:spPr>
          <a:xfrm>
            <a:off x="4432782" y="4358416"/>
            <a:ext cx="492443" cy="461665"/>
          </a:xfrm>
          <a:prstGeom prst="rect">
            <a:avLst/>
          </a:prstGeom>
          <a:noFill/>
        </p:spPr>
        <p:txBody>
          <a:bodyPr wrap="none" rtlCol="0">
            <a:spAutoFit/>
          </a:bodyPr>
          <a:lstStyle/>
          <a:p>
            <a:r>
              <a:rPr lang="is-IS" sz="2400" dirty="0"/>
              <a:t>…</a:t>
            </a:r>
            <a:endParaRPr lang="en-US" sz="2400" dirty="0"/>
          </a:p>
        </p:txBody>
      </p:sp>
      <p:sp>
        <p:nvSpPr>
          <p:cNvPr id="119" name="Oval 118"/>
          <p:cNvSpPr/>
          <p:nvPr/>
        </p:nvSpPr>
        <p:spPr>
          <a:xfrm>
            <a:off x="7705246" y="3325091"/>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a:t>
            </a:r>
          </a:p>
        </p:txBody>
      </p:sp>
      <p:sp>
        <p:nvSpPr>
          <p:cNvPr id="121" name="Oval 120"/>
          <p:cNvSpPr/>
          <p:nvPr/>
        </p:nvSpPr>
        <p:spPr>
          <a:xfrm>
            <a:off x="8622104" y="3143302"/>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p>
        </p:txBody>
      </p:sp>
      <p:sp>
        <p:nvSpPr>
          <p:cNvPr id="122" name="Oval 121"/>
          <p:cNvSpPr/>
          <p:nvPr/>
        </p:nvSpPr>
        <p:spPr>
          <a:xfrm>
            <a:off x="9617173" y="6109849"/>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a:t>
            </a:r>
          </a:p>
        </p:txBody>
      </p:sp>
      <p:sp>
        <p:nvSpPr>
          <p:cNvPr id="123" name="Oval 122"/>
          <p:cNvSpPr/>
          <p:nvPr/>
        </p:nvSpPr>
        <p:spPr>
          <a:xfrm>
            <a:off x="9534045" y="5153887"/>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a:t>
            </a:r>
          </a:p>
        </p:txBody>
      </p:sp>
      <p:sp>
        <p:nvSpPr>
          <p:cNvPr id="124" name="Oval 123"/>
          <p:cNvSpPr/>
          <p:nvPr/>
        </p:nvSpPr>
        <p:spPr>
          <a:xfrm>
            <a:off x="10510790" y="5361707"/>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a:t>
            </a:r>
          </a:p>
        </p:txBody>
      </p:sp>
      <p:sp>
        <p:nvSpPr>
          <p:cNvPr id="125" name="Oval 124"/>
          <p:cNvSpPr/>
          <p:nvPr/>
        </p:nvSpPr>
        <p:spPr>
          <a:xfrm>
            <a:off x="10510790" y="3357341"/>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
            </a:r>
          </a:p>
        </p:txBody>
      </p:sp>
      <p:sp>
        <p:nvSpPr>
          <p:cNvPr id="126" name="Oval 125"/>
          <p:cNvSpPr/>
          <p:nvPr/>
        </p:nvSpPr>
        <p:spPr>
          <a:xfrm>
            <a:off x="10635484" y="5964381"/>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I</a:t>
            </a:r>
            <a:endParaRPr lang="en-US" dirty="0">
              <a:solidFill>
                <a:schemeClr val="tx1"/>
              </a:solidFill>
            </a:endParaRPr>
          </a:p>
        </p:txBody>
      </p:sp>
      <p:sp>
        <p:nvSpPr>
          <p:cNvPr id="127" name="Oval 126"/>
          <p:cNvSpPr/>
          <p:nvPr/>
        </p:nvSpPr>
        <p:spPr>
          <a:xfrm>
            <a:off x="8224790" y="3969326"/>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t>
            </a:r>
          </a:p>
        </p:txBody>
      </p:sp>
      <p:sp>
        <p:nvSpPr>
          <p:cNvPr id="128" name="Oval 127"/>
          <p:cNvSpPr/>
          <p:nvPr/>
        </p:nvSpPr>
        <p:spPr>
          <a:xfrm>
            <a:off x="9887336" y="3948545"/>
            <a:ext cx="293332" cy="290945"/>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a:t>
            </a:r>
          </a:p>
        </p:txBody>
      </p:sp>
      <p:cxnSp>
        <p:nvCxnSpPr>
          <p:cNvPr id="10" name="Straight Connector 9"/>
          <p:cNvCxnSpPr/>
          <p:nvPr/>
        </p:nvCxnSpPr>
        <p:spPr>
          <a:xfrm>
            <a:off x="8141662" y="4801625"/>
            <a:ext cx="0" cy="188976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7110728" y="5731269"/>
            <a:ext cx="2122822" cy="1523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8116071" y="4786389"/>
            <a:ext cx="0" cy="188976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8" name="TextBox 7"/>
              <p:cNvSpPr txBox="1"/>
              <p:nvPr/>
            </p:nvSpPr>
            <p:spPr>
              <a:xfrm>
                <a:off x="-698896" y="3214972"/>
                <a:ext cx="3417725" cy="52168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bg-BG" sz="1800" i="1" smtClean="0">
                              <a:latin typeface="Cambria Math" panose="02040503050406030204" pitchFamily="18" charset="0"/>
                            </a:rPr>
                          </m:ctrlPr>
                        </m:fPr>
                        <m:num>
                          <m:sSub>
                            <m:sSubPr>
                              <m:ctrlPr>
                                <a:rPr lang="en-US" sz="1800" i="1" smtClean="0">
                                  <a:latin typeface="Cambria Math" panose="02040503050406030204" pitchFamily="18" charset="0"/>
                                </a:rPr>
                              </m:ctrlPr>
                            </m:sSubPr>
                            <m:e>
                              <m:r>
                                <a:rPr lang="en-US" sz="1800" b="0" i="1" smtClean="0">
                                  <a:latin typeface="Cambria Math" charset="0"/>
                                </a:rPr>
                                <m:t>𝑟</m:t>
                              </m:r>
                            </m:e>
                            <m:sub>
                              <m:r>
                                <a:rPr lang="en-US" sz="1800" b="0" i="1" smtClean="0">
                                  <a:latin typeface="Cambria Math" charset="0"/>
                                </a:rPr>
                                <m:t>𝑐𝑒𝑙𝑙</m:t>
                              </m:r>
                            </m:sub>
                          </m:sSub>
                        </m:num>
                        <m:den>
                          <m:d>
                            <m:dPr>
                              <m:begChr m:val="‖"/>
                              <m:endChr m:val="‖"/>
                              <m:ctrlPr>
                                <a:rPr lang="bg-BG" sz="1800" i="1">
                                  <a:latin typeface="Cambria Math" panose="02040503050406030204" pitchFamily="18" charset="0"/>
                                </a:rPr>
                              </m:ctrlPr>
                            </m:dPr>
                            <m:e>
                              <m:sSub>
                                <m:sSubPr>
                                  <m:ctrlPr>
                                    <a:rPr lang="en-US" sz="1800" i="1" smtClean="0">
                                      <a:latin typeface="Cambria Math" panose="02040503050406030204" pitchFamily="18" charset="0"/>
                                    </a:rPr>
                                  </m:ctrlPr>
                                </m:sSubPr>
                                <m:e>
                                  <m:r>
                                    <a:rPr lang="en-US" sz="1800" b="0" i="1" smtClean="0">
                                      <a:latin typeface="Cambria Math" charset="0"/>
                                    </a:rPr>
                                    <m:t>𝑦</m:t>
                                  </m:r>
                                </m:e>
                                <m:sub>
                                  <m:r>
                                    <a:rPr lang="en-US" sz="1800" b="0" i="1" smtClean="0">
                                      <a:latin typeface="Cambria Math" charset="0"/>
                                    </a:rPr>
                                    <m:t>𝑖</m:t>
                                  </m:r>
                                </m:sub>
                              </m:sSub>
                              <m:r>
                                <a:rPr lang="en-US" sz="1800" b="0" i="1" smtClean="0">
                                  <a:latin typeface="Cambria Math" charset="0"/>
                                </a:rPr>
                                <m:t>−</m:t>
                              </m:r>
                              <m:sSub>
                                <m:sSubPr>
                                  <m:ctrlPr>
                                    <a:rPr lang="en-US" sz="1800" b="0" i="1" smtClean="0">
                                      <a:latin typeface="Cambria Math" panose="02040503050406030204" pitchFamily="18" charset="0"/>
                                    </a:rPr>
                                  </m:ctrlPr>
                                </m:sSubPr>
                                <m:e>
                                  <m:r>
                                    <a:rPr lang="en-US" sz="1800" b="0" i="1" smtClean="0">
                                      <a:latin typeface="Cambria Math" charset="0"/>
                                    </a:rPr>
                                    <m:t>𝑦</m:t>
                                  </m:r>
                                </m:e>
                                <m:sub>
                                  <m:r>
                                    <a:rPr lang="en-US" sz="1800" b="0" i="1" smtClean="0">
                                      <a:latin typeface="Cambria Math" charset="0"/>
                                    </a:rPr>
                                    <m:t>𝑐𝑒𝑙𝑙</m:t>
                                  </m:r>
                                </m:sub>
                              </m:sSub>
                            </m:e>
                          </m:d>
                          <m:r>
                            <a:rPr lang="en-US" sz="1800" b="0" i="1" baseline="30000" smtClean="0">
                              <a:latin typeface="Cambria Math" charset="0"/>
                            </a:rPr>
                            <m:t>2</m:t>
                          </m:r>
                        </m:den>
                      </m:f>
                      <m:r>
                        <a:rPr lang="en-US" sz="1800" b="0" i="1" smtClean="0">
                          <a:latin typeface="Cambria Math" charset="0"/>
                        </a:rPr>
                        <m:t>&lt;</m:t>
                      </m:r>
                      <m:r>
                        <a:rPr lang="en-US" sz="1800" b="0" i="1" smtClean="0">
                          <a:latin typeface="Cambria Math" charset="0"/>
                          <a:ea typeface="Cambria Math" charset="0"/>
                          <a:cs typeface="Cambria Math" charset="0"/>
                        </a:rPr>
                        <m:t>𝜃</m:t>
                      </m:r>
                    </m:oMath>
                  </m:oMathPara>
                </a14:m>
                <a:endParaRPr lang="en-US" sz="1800" dirty="0"/>
              </a:p>
            </p:txBody>
          </p:sp>
        </mc:Choice>
        <mc:Fallback xmlns="">
          <p:sp>
            <p:nvSpPr>
              <p:cNvPr id="8" name="TextBox 7"/>
              <p:cNvSpPr txBox="1">
                <a:spLocks noRot="1" noChangeAspect="1" noMove="1" noResize="1" noEditPoints="1" noAdjustHandles="1" noChangeArrowheads="1" noChangeShapeType="1" noTextEdit="1"/>
              </p:cNvSpPr>
              <p:nvPr/>
            </p:nvSpPr>
            <p:spPr>
              <a:xfrm>
                <a:off x="-698896" y="3214972"/>
                <a:ext cx="3417725" cy="521681"/>
              </a:xfrm>
              <a:prstGeom prst="rect">
                <a:avLst/>
              </a:prstGeom>
              <a:blipFill rotWithShape="0">
                <a:blip r:embed="rId3"/>
                <a:stretch>
                  <a:fillRect/>
                </a:stretch>
              </a:blipFill>
            </p:spPr>
            <p:txBody>
              <a:bodyPr/>
              <a:lstStyle/>
              <a:p>
                <a:r>
                  <a:rPr lang="en-US">
                    <a:noFill/>
                  </a:rPr>
                  <a:t> </a:t>
                </a:r>
              </a:p>
            </p:txBody>
          </p:sp>
        </mc:Fallback>
      </mc:AlternateContent>
      <p:sp>
        <p:nvSpPr>
          <p:cNvPr id="7" name="Rectangle 6"/>
          <p:cNvSpPr/>
          <p:nvPr/>
        </p:nvSpPr>
        <p:spPr>
          <a:xfrm>
            <a:off x="7082847" y="2911865"/>
            <a:ext cx="2141231" cy="1908216"/>
          </a:xfrm>
          <a:prstGeom prst="rect">
            <a:avLst/>
          </a:prstGeom>
          <a:noFill/>
          <a:ln w="349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3570520" y="3217172"/>
            <a:ext cx="358061" cy="378078"/>
          </a:xfrm>
          <a:prstGeom prst="ellipse">
            <a:avLst/>
          </a:prstGeom>
          <a:noFill/>
          <a:ln w="444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855029" y="4221628"/>
            <a:ext cx="358061" cy="378078"/>
          </a:xfrm>
          <a:prstGeom prst="ellipse">
            <a:avLst/>
          </a:prstGeom>
          <a:noFill/>
          <a:ln w="444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8229564" y="3441175"/>
            <a:ext cx="287988" cy="310275"/>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8" name="Straight Arrow Connector 17"/>
          <p:cNvCxnSpPr/>
          <p:nvPr/>
        </p:nvCxnSpPr>
        <p:spPr>
          <a:xfrm>
            <a:off x="8518122" y="3736653"/>
            <a:ext cx="2117362" cy="2227728"/>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1213090" y="3323789"/>
            <a:ext cx="2157618" cy="71940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814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6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533400"/>
            <a:ext cx="8115485" cy="990599"/>
          </a:xfrm>
        </p:spPr>
        <p:txBody>
          <a:bodyPr/>
          <a:lstStyle/>
          <a:p>
            <a:r>
              <a:rPr lang="en-US" dirty="0"/>
              <a:t>Barnes </a:t>
            </a:r>
            <a:r>
              <a:rPr lang="en-US"/>
              <a:t>Hut Approximation </a:t>
            </a:r>
            <a:endParaRPr lang="en-US" dirty="0"/>
          </a:p>
        </p:txBody>
      </p:sp>
      <p:grpSp>
        <p:nvGrpSpPr>
          <p:cNvPr id="10" name="Group 9"/>
          <p:cNvGrpSpPr/>
          <p:nvPr/>
        </p:nvGrpSpPr>
        <p:grpSpPr>
          <a:xfrm>
            <a:off x="335280" y="2580885"/>
            <a:ext cx="3077736" cy="356842"/>
            <a:chOff x="1449660" y="-1940315"/>
            <a:chExt cx="3077736" cy="356842"/>
          </a:xfrm>
          <a:solidFill>
            <a:schemeClr val="accent6">
              <a:lumMod val="40000"/>
              <a:lumOff val="60000"/>
            </a:schemeClr>
          </a:solidFill>
        </p:grpSpPr>
        <p:sp>
          <p:nvSpPr>
            <p:cNvPr id="4" name="Rectangle 3"/>
            <p:cNvSpPr/>
            <p:nvPr/>
          </p:nvSpPr>
          <p:spPr>
            <a:xfrm>
              <a:off x="1449660" y="-1940312"/>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962616" y="-1940313"/>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475572" y="-1940313"/>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988528" y="-1940314"/>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501484" y="-1940315"/>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4014440" y="-1940315"/>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335280" y="3115214"/>
            <a:ext cx="3077736" cy="356842"/>
            <a:chOff x="1449660" y="-1940315"/>
            <a:chExt cx="3077736" cy="356842"/>
          </a:xfrm>
          <a:solidFill>
            <a:schemeClr val="accent6">
              <a:lumMod val="40000"/>
              <a:lumOff val="60000"/>
            </a:schemeClr>
          </a:solidFill>
        </p:grpSpPr>
        <p:sp>
          <p:nvSpPr>
            <p:cNvPr id="12" name="Rectangle 11"/>
            <p:cNvSpPr/>
            <p:nvPr/>
          </p:nvSpPr>
          <p:spPr>
            <a:xfrm>
              <a:off x="1449660" y="-1940312"/>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962616" y="-1940313"/>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2475572" y="-1940313"/>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988528" y="-1940314"/>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3501484" y="-1940315"/>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4014440" y="-1940315"/>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p:cNvGrpSpPr/>
          <p:nvPr/>
        </p:nvGrpSpPr>
        <p:grpSpPr>
          <a:xfrm>
            <a:off x="335280" y="3918409"/>
            <a:ext cx="3077736" cy="356842"/>
            <a:chOff x="1449660" y="-1940315"/>
            <a:chExt cx="3077736" cy="356842"/>
          </a:xfrm>
          <a:solidFill>
            <a:schemeClr val="accent6">
              <a:lumMod val="40000"/>
              <a:lumOff val="60000"/>
            </a:schemeClr>
          </a:solidFill>
        </p:grpSpPr>
        <p:sp>
          <p:nvSpPr>
            <p:cNvPr id="19" name="Rectangle 18"/>
            <p:cNvSpPr/>
            <p:nvPr/>
          </p:nvSpPr>
          <p:spPr>
            <a:xfrm>
              <a:off x="1449660" y="-1940312"/>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1962616" y="-1940313"/>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2475572" y="-1940313"/>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2988528" y="-1940314"/>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501484" y="-1940315"/>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4014440" y="-1940315"/>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p:cNvGrpSpPr/>
          <p:nvPr/>
        </p:nvGrpSpPr>
        <p:grpSpPr>
          <a:xfrm>
            <a:off x="320412" y="4445306"/>
            <a:ext cx="3077736" cy="356842"/>
            <a:chOff x="1449660" y="-1940315"/>
            <a:chExt cx="3077736" cy="356842"/>
          </a:xfrm>
          <a:solidFill>
            <a:schemeClr val="accent6">
              <a:lumMod val="40000"/>
              <a:lumOff val="60000"/>
            </a:schemeClr>
          </a:solidFill>
        </p:grpSpPr>
        <p:sp>
          <p:nvSpPr>
            <p:cNvPr id="26" name="Rectangle 25"/>
            <p:cNvSpPr/>
            <p:nvPr/>
          </p:nvSpPr>
          <p:spPr>
            <a:xfrm>
              <a:off x="1449660" y="-1940312"/>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962616" y="-1940313"/>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2475572" y="-1940313"/>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2988528" y="-1940314"/>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3501484" y="-1940315"/>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4014440" y="-1940315"/>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p:cNvGrpSpPr/>
          <p:nvPr/>
        </p:nvGrpSpPr>
        <p:grpSpPr>
          <a:xfrm>
            <a:off x="335280" y="5019280"/>
            <a:ext cx="3077736" cy="356842"/>
            <a:chOff x="1449660" y="-1940315"/>
            <a:chExt cx="3077736" cy="356842"/>
          </a:xfrm>
          <a:solidFill>
            <a:schemeClr val="accent6">
              <a:lumMod val="40000"/>
              <a:lumOff val="60000"/>
            </a:schemeClr>
          </a:solidFill>
        </p:grpSpPr>
        <p:sp>
          <p:nvSpPr>
            <p:cNvPr id="33" name="Rectangle 32"/>
            <p:cNvSpPr/>
            <p:nvPr/>
          </p:nvSpPr>
          <p:spPr>
            <a:xfrm>
              <a:off x="1449660" y="-1940312"/>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1962616" y="-1940313"/>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2475572" y="-1940313"/>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2988528" y="-1940314"/>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3501484" y="-1940315"/>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4014440" y="-1940315"/>
              <a:ext cx="512956" cy="356839"/>
            </a:xfrm>
            <a:prstGeom prst="rect">
              <a:avLst/>
            </a:prstGeom>
            <a:grp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Oval 38"/>
          <p:cNvSpPr/>
          <p:nvPr/>
        </p:nvSpPr>
        <p:spPr>
          <a:xfrm>
            <a:off x="4378099" y="2538780"/>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8732520" y="24507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Straight Connector 44"/>
          <p:cNvCxnSpPr>
            <a:stCxn id="39" idx="5"/>
            <a:endCxn id="173" idx="1"/>
          </p:cNvCxnSpPr>
          <p:nvPr/>
        </p:nvCxnSpPr>
        <p:spPr>
          <a:xfrm>
            <a:off x="4607670" y="2761468"/>
            <a:ext cx="391546" cy="296071"/>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a:stCxn id="173" idx="5"/>
            <a:endCxn id="204" idx="1"/>
          </p:cNvCxnSpPr>
          <p:nvPr/>
        </p:nvCxnSpPr>
        <p:spPr>
          <a:xfrm>
            <a:off x="5189399" y="3242020"/>
            <a:ext cx="517832" cy="37931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a:stCxn id="212" idx="3"/>
            <a:endCxn id="204" idx="7"/>
          </p:cNvCxnSpPr>
          <p:nvPr/>
        </p:nvCxnSpPr>
        <p:spPr>
          <a:xfrm flipH="1">
            <a:off x="5897414" y="3149779"/>
            <a:ext cx="427929" cy="471556"/>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58" name="TextBox 157"/>
          <p:cNvSpPr txBox="1"/>
          <p:nvPr/>
        </p:nvSpPr>
        <p:spPr>
          <a:xfrm flipH="1" flipV="1">
            <a:off x="4611597" y="3739246"/>
            <a:ext cx="688491" cy="400110"/>
          </a:xfrm>
          <a:prstGeom prst="rect">
            <a:avLst/>
          </a:prstGeom>
          <a:noFill/>
          <a:ln>
            <a:noFill/>
          </a:ln>
        </p:spPr>
        <p:txBody>
          <a:bodyPr wrap="square" rtlCol="0">
            <a:spAutoFit/>
          </a:bodyPr>
          <a:lstStyle/>
          <a:p>
            <a:r>
              <a:rPr lang="is-IS" sz="2000" dirty="0"/>
              <a:t>…</a:t>
            </a:r>
            <a:endParaRPr lang="en-US" sz="2000" dirty="0"/>
          </a:p>
        </p:txBody>
      </p:sp>
      <p:sp>
        <p:nvSpPr>
          <p:cNvPr id="168" name="TextBox 167"/>
          <p:cNvSpPr txBox="1"/>
          <p:nvPr/>
        </p:nvSpPr>
        <p:spPr>
          <a:xfrm>
            <a:off x="320412" y="3503060"/>
            <a:ext cx="3092604" cy="400110"/>
          </a:xfrm>
          <a:prstGeom prst="rect">
            <a:avLst/>
          </a:prstGeom>
          <a:noFill/>
        </p:spPr>
        <p:txBody>
          <a:bodyPr wrap="square" rtlCol="0">
            <a:spAutoFit/>
          </a:bodyPr>
          <a:lstStyle/>
          <a:p>
            <a:pPr algn="ctr"/>
            <a:r>
              <a:rPr lang="is-IS" sz="2000" dirty="0"/>
              <a:t>…</a:t>
            </a:r>
            <a:endParaRPr lang="en-US" sz="2000" dirty="0"/>
          </a:p>
        </p:txBody>
      </p:sp>
      <p:sp>
        <p:nvSpPr>
          <p:cNvPr id="169" name="Right Arrow 168"/>
          <p:cNvSpPr/>
          <p:nvPr/>
        </p:nvSpPr>
        <p:spPr>
          <a:xfrm>
            <a:off x="3672469" y="3800619"/>
            <a:ext cx="503291" cy="2279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ight Arrow 169"/>
          <p:cNvSpPr/>
          <p:nvPr/>
        </p:nvSpPr>
        <p:spPr>
          <a:xfrm>
            <a:off x="7662678" y="3703115"/>
            <a:ext cx="503291" cy="2279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p:cNvSpPr/>
          <p:nvPr/>
        </p:nvSpPr>
        <p:spPr>
          <a:xfrm>
            <a:off x="4971592" y="2394196"/>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p:cNvSpPr/>
          <p:nvPr/>
        </p:nvSpPr>
        <p:spPr>
          <a:xfrm>
            <a:off x="4959828" y="3019332"/>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p:cNvSpPr/>
          <p:nvPr/>
        </p:nvSpPr>
        <p:spPr>
          <a:xfrm>
            <a:off x="4249566" y="3005335"/>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7" name="Straight Connector 176"/>
          <p:cNvCxnSpPr>
            <a:stCxn id="174" idx="6"/>
            <a:endCxn id="173" idx="2"/>
          </p:cNvCxnSpPr>
          <p:nvPr/>
        </p:nvCxnSpPr>
        <p:spPr>
          <a:xfrm>
            <a:off x="4518525" y="3135783"/>
            <a:ext cx="441303" cy="13997"/>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a:stCxn id="172" idx="4"/>
            <a:endCxn id="173" idx="0"/>
          </p:cNvCxnSpPr>
          <p:nvPr/>
        </p:nvCxnSpPr>
        <p:spPr>
          <a:xfrm flipH="1">
            <a:off x="5094308" y="2655091"/>
            <a:ext cx="11764" cy="364241"/>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84" name="Oval 183"/>
          <p:cNvSpPr/>
          <p:nvPr/>
        </p:nvSpPr>
        <p:spPr>
          <a:xfrm>
            <a:off x="4473190" y="3382329"/>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8" name="Straight Connector 187"/>
          <p:cNvCxnSpPr>
            <a:stCxn id="184" idx="7"/>
            <a:endCxn id="173" idx="3"/>
          </p:cNvCxnSpPr>
          <p:nvPr/>
        </p:nvCxnSpPr>
        <p:spPr>
          <a:xfrm flipV="1">
            <a:off x="4702761" y="3242020"/>
            <a:ext cx="296455" cy="178516"/>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202" name="Oval 201"/>
          <p:cNvSpPr/>
          <p:nvPr/>
        </p:nvSpPr>
        <p:spPr>
          <a:xfrm>
            <a:off x="4534484" y="4930400"/>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3" name="Straight Connector 202"/>
          <p:cNvCxnSpPr>
            <a:stCxn id="205" idx="2"/>
            <a:endCxn id="202" idx="7"/>
          </p:cNvCxnSpPr>
          <p:nvPr/>
        </p:nvCxnSpPr>
        <p:spPr>
          <a:xfrm flipH="1">
            <a:off x="4764055" y="4732236"/>
            <a:ext cx="374837" cy="236371"/>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204" name="Oval 203"/>
          <p:cNvSpPr/>
          <p:nvPr/>
        </p:nvSpPr>
        <p:spPr>
          <a:xfrm>
            <a:off x="5667843" y="3583128"/>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p:cNvSpPr/>
          <p:nvPr/>
        </p:nvSpPr>
        <p:spPr>
          <a:xfrm>
            <a:off x="5138892" y="4601788"/>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Oval 205"/>
          <p:cNvSpPr/>
          <p:nvPr/>
        </p:nvSpPr>
        <p:spPr>
          <a:xfrm>
            <a:off x="4920440" y="5325115"/>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7" name="Straight Connector 206"/>
          <p:cNvCxnSpPr>
            <a:stCxn id="206" idx="0"/>
            <a:endCxn id="205" idx="3"/>
          </p:cNvCxnSpPr>
          <p:nvPr/>
        </p:nvCxnSpPr>
        <p:spPr>
          <a:xfrm flipV="1">
            <a:off x="5054920" y="4824476"/>
            <a:ext cx="123360" cy="500639"/>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a:stCxn id="204" idx="3"/>
            <a:endCxn id="205" idx="7"/>
          </p:cNvCxnSpPr>
          <p:nvPr/>
        </p:nvCxnSpPr>
        <p:spPr>
          <a:xfrm flipH="1">
            <a:off x="5368463" y="3805816"/>
            <a:ext cx="338768" cy="834179"/>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209" name="Oval 208"/>
          <p:cNvSpPr/>
          <p:nvPr/>
        </p:nvSpPr>
        <p:spPr>
          <a:xfrm>
            <a:off x="5407851" y="5305519"/>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0" name="Straight Connector 209"/>
          <p:cNvCxnSpPr>
            <a:stCxn id="253" idx="1"/>
            <a:endCxn id="254" idx="4"/>
          </p:cNvCxnSpPr>
          <p:nvPr/>
        </p:nvCxnSpPr>
        <p:spPr>
          <a:xfrm flipH="1" flipV="1">
            <a:off x="6554914" y="4587035"/>
            <a:ext cx="95216" cy="697230"/>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212" name="Oval 211"/>
          <p:cNvSpPr/>
          <p:nvPr/>
        </p:nvSpPr>
        <p:spPr>
          <a:xfrm>
            <a:off x="6285955" y="2927091"/>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Oval 215"/>
          <p:cNvSpPr/>
          <p:nvPr/>
        </p:nvSpPr>
        <p:spPr>
          <a:xfrm>
            <a:off x="6676834" y="2450248"/>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p:cNvSpPr/>
          <p:nvPr/>
        </p:nvSpPr>
        <p:spPr>
          <a:xfrm>
            <a:off x="6887114" y="2975506"/>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Oval 219"/>
          <p:cNvSpPr/>
          <p:nvPr/>
        </p:nvSpPr>
        <p:spPr>
          <a:xfrm>
            <a:off x="6065435" y="2363294"/>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1" name="Straight Connector 220"/>
          <p:cNvCxnSpPr>
            <a:stCxn id="220" idx="4"/>
            <a:endCxn id="212" idx="1"/>
          </p:cNvCxnSpPr>
          <p:nvPr/>
        </p:nvCxnSpPr>
        <p:spPr>
          <a:xfrm>
            <a:off x="6199915" y="2624189"/>
            <a:ext cx="125428" cy="341109"/>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a:stCxn id="216" idx="3"/>
            <a:endCxn id="212" idx="7"/>
          </p:cNvCxnSpPr>
          <p:nvPr/>
        </p:nvCxnSpPr>
        <p:spPr>
          <a:xfrm flipH="1">
            <a:off x="6515526" y="2672936"/>
            <a:ext cx="200696" cy="292362"/>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a:stCxn id="219" idx="2"/>
            <a:endCxn id="212" idx="6"/>
          </p:cNvCxnSpPr>
          <p:nvPr/>
        </p:nvCxnSpPr>
        <p:spPr>
          <a:xfrm flipH="1" flipV="1">
            <a:off x="6554914" y="3057539"/>
            <a:ext cx="332200" cy="4841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a:stCxn id="173" idx="4"/>
          </p:cNvCxnSpPr>
          <p:nvPr/>
        </p:nvCxnSpPr>
        <p:spPr>
          <a:xfrm>
            <a:off x="5094308" y="3280227"/>
            <a:ext cx="10870" cy="400816"/>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a:stCxn id="205" idx="5"/>
            <a:endCxn id="209" idx="0"/>
          </p:cNvCxnSpPr>
          <p:nvPr/>
        </p:nvCxnSpPr>
        <p:spPr>
          <a:xfrm>
            <a:off x="5368463" y="4824476"/>
            <a:ext cx="173868" cy="481043"/>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244" name="Oval 243"/>
          <p:cNvSpPr/>
          <p:nvPr/>
        </p:nvSpPr>
        <p:spPr>
          <a:xfrm>
            <a:off x="7133727" y="4366624"/>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Oval 251"/>
          <p:cNvSpPr/>
          <p:nvPr/>
        </p:nvSpPr>
        <p:spPr>
          <a:xfrm>
            <a:off x="6964784" y="4898273"/>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Oval 252"/>
          <p:cNvSpPr/>
          <p:nvPr/>
        </p:nvSpPr>
        <p:spPr>
          <a:xfrm>
            <a:off x="6610742" y="5246058"/>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3"/>
          <p:cNvSpPr/>
          <p:nvPr/>
        </p:nvSpPr>
        <p:spPr>
          <a:xfrm>
            <a:off x="6420434" y="4326140"/>
            <a:ext cx="268959" cy="260895"/>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8" name="Straight Connector 257"/>
          <p:cNvCxnSpPr>
            <a:stCxn id="252" idx="1"/>
            <a:endCxn id="254" idx="5"/>
          </p:cNvCxnSpPr>
          <p:nvPr/>
        </p:nvCxnSpPr>
        <p:spPr>
          <a:xfrm flipH="1" flipV="1">
            <a:off x="6650005" y="4548828"/>
            <a:ext cx="354167" cy="387652"/>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a:stCxn id="244" idx="2"/>
            <a:endCxn id="254" idx="6"/>
          </p:cNvCxnSpPr>
          <p:nvPr/>
        </p:nvCxnSpPr>
        <p:spPr>
          <a:xfrm flipH="1" flipV="1">
            <a:off x="6689393" y="4456588"/>
            <a:ext cx="444334" cy="40484"/>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a:stCxn id="254" idx="1"/>
            <a:endCxn id="204" idx="5"/>
          </p:cNvCxnSpPr>
          <p:nvPr/>
        </p:nvCxnSpPr>
        <p:spPr>
          <a:xfrm flipH="1" flipV="1">
            <a:off x="5897414" y="3805816"/>
            <a:ext cx="562408" cy="558531"/>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267" name="TextBox 266"/>
          <p:cNvSpPr txBox="1"/>
          <p:nvPr/>
        </p:nvSpPr>
        <p:spPr>
          <a:xfrm flipH="1" flipV="1">
            <a:off x="4169259" y="4243562"/>
            <a:ext cx="688491" cy="400110"/>
          </a:xfrm>
          <a:prstGeom prst="rect">
            <a:avLst/>
          </a:prstGeom>
          <a:noFill/>
          <a:ln>
            <a:noFill/>
          </a:ln>
        </p:spPr>
        <p:txBody>
          <a:bodyPr wrap="square" rtlCol="0">
            <a:spAutoFit/>
          </a:bodyPr>
          <a:lstStyle/>
          <a:p>
            <a:r>
              <a:rPr lang="is-IS" sz="2000" dirty="0"/>
              <a:t>…</a:t>
            </a:r>
            <a:endParaRPr lang="en-US" sz="2000" dirty="0"/>
          </a:p>
        </p:txBody>
      </p:sp>
      <p:cxnSp>
        <p:nvCxnSpPr>
          <p:cNvPr id="268" name="Straight Connector 267"/>
          <p:cNvCxnSpPr>
            <a:stCxn id="205" idx="1"/>
          </p:cNvCxnSpPr>
          <p:nvPr/>
        </p:nvCxnSpPr>
        <p:spPr>
          <a:xfrm flipH="1" flipV="1">
            <a:off x="4803443" y="4456588"/>
            <a:ext cx="374837" cy="183407"/>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271" name="TextBox 270"/>
          <p:cNvSpPr txBox="1"/>
          <p:nvPr/>
        </p:nvSpPr>
        <p:spPr>
          <a:xfrm flipH="1" flipV="1">
            <a:off x="5647218" y="5064088"/>
            <a:ext cx="688491" cy="400110"/>
          </a:xfrm>
          <a:prstGeom prst="rect">
            <a:avLst/>
          </a:prstGeom>
          <a:noFill/>
          <a:ln>
            <a:noFill/>
          </a:ln>
        </p:spPr>
        <p:txBody>
          <a:bodyPr wrap="square" rtlCol="0">
            <a:spAutoFit/>
          </a:bodyPr>
          <a:lstStyle/>
          <a:p>
            <a:r>
              <a:rPr lang="is-IS" sz="2000" dirty="0"/>
              <a:t>…</a:t>
            </a:r>
            <a:endParaRPr lang="en-US" sz="2000" dirty="0"/>
          </a:p>
        </p:txBody>
      </p:sp>
      <p:cxnSp>
        <p:nvCxnSpPr>
          <p:cNvPr id="272" name="Straight Connector 271"/>
          <p:cNvCxnSpPr>
            <a:endCxn id="254" idx="3"/>
          </p:cNvCxnSpPr>
          <p:nvPr/>
        </p:nvCxnSpPr>
        <p:spPr>
          <a:xfrm flipV="1">
            <a:off x="6150337" y="4548828"/>
            <a:ext cx="309485" cy="500639"/>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275" name="Oval 274"/>
          <p:cNvSpPr/>
          <p:nvPr/>
        </p:nvSpPr>
        <p:spPr>
          <a:xfrm>
            <a:off x="8884920" y="24354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Oval 275"/>
          <p:cNvSpPr/>
          <p:nvPr/>
        </p:nvSpPr>
        <p:spPr>
          <a:xfrm>
            <a:off x="8823960" y="26183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Oval 276"/>
          <p:cNvSpPr/>
          <p:nvPr/>
        </p:nvSpPr>
        <p:spPr>
          <a:xfrm>
            <a:off x="9052560" y="25421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Oval 277"/>
          <p:cNvSpPr/>
          <p:nvPr/>
        </p:nvSpPr>
        <p:spPr>
          <a:xfrm>
            <a:off x="8671560" y="26945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p:cNvSpPr/>
          <p:nvPr/>
        </p:nvSpPr>
        <p:spPr>
          <a:xfrm>
            <a:off x="8884920" y="28469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p:cNvSpPr/>
          <p:nvPr/>
        </p:nvSpPr>
        <p:spPr>
          <a:xfrm>
            <a:off x="9265920" y="249643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p:cNvSpPr/>
          <p:nvPr/>
        </p:nvSpPr>
        <p:spPr>
          <a:xfrm>
            <a:off x="9098280" y="27707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p:cNvSpPr/>
          <p:nvPr/>
        </p:nvSpPr>
        <p:spPr>
          <a:xfrm>
            <a:off x="9067800" y="22983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p:cNvSpPr/>
          <p:nvPr/>
        </p:nvSpPr>
        <p:spPr>
          <a:xfrm>
            <a:off x="8884920" y="38070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p:cNvSpPr/>
          <p:nvPr/>
        </p:nvSpPr>
        <p:spPr>
          <a:xfrm>
            <a:off x="8884920" y="35784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p:cNvSpPr/>
          <p:nvPr/>
        </p:nvSpPr>
        <p:spPr>
          <a:xfrm>
            <a:off x="9098280" y="37308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p:cNvSpPr/>
          <p:nvPr/>
        </p:nvSpPr>
        <p:spPr>
          <a:xfrm>
            <a:off x="9113520" y="34565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p:cNvSpPr/>
          <p:nvPr/>
        </p:nvSpPr>
        <p:spPr>
          <a:xfrm>
            <a:off x="9037320" y="402043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p:cNvSpPr/>
          <p:nvPr/>
        </p:nvSpPr>
        <p:spPr>
          <a:xfrm>
            <a:off x="9265920" y="38985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p:cNvSpPr/>
          <p:nvPr/>
        </p:nvSpPr>
        <p:spPr>
          <a:xfrm>
            <a:off x="9357360" y="36546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p:cNvSpPr/>
          <p:nvPr/>
        </p:nvSpPr>
        <p:spPr>
          <a:xfrm>
            <a:off x="8884920" y="40356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p:cNvSpPr/>
          <p:nvPr/>
        </p:nvSpPr>
        <p:spPr>
          <a:xfrm>
            <a:off x="9204960" y="41118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p:cNvSpPr/>
          <p:nvPr/>
        </p:nvSpPr>
        <p:spPr>
          <a:xfrm>
            <a:off x="9966960" y="25116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p:cNvSpPr/>
          <p:nvPr/>
        </p:nvSpPr>
        <p:spPr>
          <a:xfrm>
            <a:off x="10180320" y="26031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p:cNvSpPr/>
          <p:nvPr/>
        </p:nvSpPr>
        <p:spPr>
          <a:xfrm>
            <a:off x="9982200" y="26793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p:cNvSpPr/>
          <p:nvPr/>
        </p:nvSpPr>
        <p:spPr>
          <a:xfrm>
            <a:off x="10134600" y="23745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p:cNvSpPr/>
          <p:nvPr/>
        </p:nvSpPr>
        <p:spPr>
          <a:xfrm>
            <a:off x="9951720" y="22830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p:cNvSpPr/>
          <p:nvPr/>
        </p:nvSpPr>
        <p:spPr>
          <a:xfrm>
            <a:off x="9768840" y="26031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p:cNvSpPr/>
          <p:nvPr/>
        </p:nvSpPr>
        <p:spPr>
          <a:xfrm>
            <a:off x="9784080" y="23592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p:cNvSpPr/>
          <p:nvPr/>
        </p:nvSpPr>
        <p:spPr>
          <a:xfrm>
            <a:off x="10439400" y="26031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p:cNvSpPr/>
          <p:nvPr/>
        </p:nvSpPr>
        <p:spPr>
          <a:xfrm>
            <a:off x="10347960" y="23745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p:cNvSpPr/>
          <p:nvPr/>
        </p:nvSpPr>
        <p:spPr>
          <a:xfrm>
            <a:off x="9753600" y="309079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p:cNvSpPr/>
          <p:nvPr/>
        </p:nvSpPr>
        <p:spPr>
          <a:xfrm>
            <a:off x="9966960" y="310603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p:cNvSpPr/>
          <p:nvPr/>
        </p:nvSpPr>
        <p:spPr>
          <a:xfrm>
            <a:off x="9860280" y="324319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p:cNvSpPr/>
          <p:nvPr/>
        </p:nvSpPr>
        <p:spPr>
          <a:xfrm>
            <a:off x="10058400" y="32889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p:cNvSpPr/>
          <p:nvPr/>
        </p:nvSpPr>
        <p:spPr>
          <a:xfrm>
            <a:off x="9631680" y="324319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p:cNvSpPr/>
          <p:nvPr/>
        </p:nvSpPr>
        <p:spPr>
          <a:xfrm>
            <a:off x="9768840" y="34413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Oval 306"/>
          <p:cNvSpPr/>
          <p:nvPr/>
        </p:nvSpPr>
        <p:spPr>
          <a:xfrm>
            <a:off x="10012680" y="35175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Oval 307"/>
          <p:cNvSpPr/>
          <p:nvPr/>
        </p:nvSpPr>
        <p:spPr>
          <a:xfrm>
            <a:off x="10195560" y="32279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Oval 308"/>
          <p:cNvSpPr/>
          <p:nvPr/>
        </p:nvSpPr>
        <p:spPr>
          <a:xfrm>
            <a:off x="9936480" y="34565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p:cNvSpPr/>
          <p:nvPr/>
        </p:nvSpPr>
        <p:spPr>
          <a:xfrm>
            <a:off x="10820400" y="339559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Oval 310"/>
          <p:cNvSpPr/>
          <p:nvPr/>
        </p:nvSpPr>
        <p:spPr>
          <a:xfrm>
            <a:off x="9906000" y="420331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p:cNvSpPr/>
          <p:nvPr/>
        </p:nvSpPr>
        <p:spPr>
          <a:xfrm>
            <a:off x="10073640" y="408139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Oval 312"/>
          <p:cNvSpPr/>
          <p:nvPr/>
        </p:nvSpPr>
        <p:spPr>
          <a:xfrm>
            <a:off x="9906000" y="400519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4" name="Oval 313"/>
          <p:cNvSpPr/>
          <p:nvPr/>
        </p:nvSpPr>
        <p:spPr>
          <a:xfrm>
            <a:off x="10104120" y="430999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Oval 314"/>
          <p:cNvSpPr/>
          <p:nvPr/>
        </p:nvSpPr>
        <p:spPr>
          <a:xfrm>
            <a:off x="9982200" y="440143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p:cNvSpPr/>
          <p:nvPr/>
        </p:nvSpPr>
        <p:spPr>
          <a:xfrm>
            <a:off x="10210800" y="44928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p:cNvSpPr/>
          <p:nvPr/>
        </p:nvSpPr>
        <p:spPr>
          <a:xfrm>
            <a:off x="11018520" y="33498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Oval 317"/>
          <p:cNvSpPr/>
          <p:nvPr/>
        </p:nvSpPr>
        <p:spPr>
          <a:xfrm>
            <a:off x="10774680" y="354799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Oval 318"/>
          <p:cNvSpPr/>
          <p:nvPr/>
        </p:nvSpPr>
        <p:spPr>
          <a:xfrm>
            <a:off x="10972800" y="35022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Oval 319"/>
          <p:cNvSpPr/>
          <p:nvPr/>
        </p:nvSpPr>
        <p:spPr>
          <a:xfrm>
            <a:off x="10911840" y="36546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1" name="Oval 320"/>
          <p:cNvSpPr/>
          <p:nvPr/>
        </p:nvSpPr>
        <p:spPr>
          <a:xfrm>
            <a:off x="11109960" y="36089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Oval 321"/>
          <p:cNvSpPr/>
          <p:nvPr/>
        </p:nvSpPr>
        <p:spPr>
          <a:xfrm>
            <a:off x="10805160" y="37613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p:cNvSpPr/>
          <p:nvPr/>
        </p:nvSpPr>
        <p:spPr>
          <a:xfrm>
            <a:off x="11003280" y="371563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 name="Oval 323"/>
          <p:cNvSpPr/>
          <p:nvPr/>
        </p:nvSpPr>
        <p:spPr>
          <a:xfrm>
            <a:off x="10850880" y="39594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 name="Oval 324"/>
          <p:cNvSpPr/>
          <p:nvPr/>
        </p:nvSpPr>
        <p:spPr>
          <a:xfrm>
            <a:off x="11049000" y="39137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p:cNvSpPr/>
          <p:nvPr/>
        </p:nvSpPr>
        <p:spPr>
          <a:xfrm>
            <a:off x="10614846" y="39137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p:cNvSpPr/>
          <p:nvPr/>
        </p:nvSpPr>
        <p:spPr>
          <a:xfrm>
            <a:off x="10683240" y="370039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 name="TextBox 327"/>
          <p:cNvSpPr txBox="1"/>
          <p:nvPr/>
        </p:nvSpPr>
        <p:spPr>
          <a:xfrm>
            <a:off x="320412" y="6151336"/>
            <a:ext cx="3427541" cy="307777"/>
          </a:xfrm>
          <a:prstGeom prst="rect">
            <a:avLst/>
          </a:prstGeom>
          <a:noFill/>
        </p:spPr>
        <p:txBody>
          <a:bodyPr wrap="none" rtlCol="0">
            <a:spAutoFit/>
          </a:bodyPr>
          <a:lstStyle/>
          <a:p>
            <a:r>
              <a:rPr lang="en-US" dirty="0"/>
              <a:t>(a) High </a:t>
            </a:r>
            <a:r>
              <a:rPr lang="en-US"/>
              <a:t>– Dimensional Feature Vectors </a:t>
            </a:r>
          </a:p>
        </p:txBody>
      </p:sp>
      <p:sp>
        <p:nvSpPr>
          <p:cNvPr id="329" name="TextBox 328"/>
          <p:cNvSpPr txBox="1"/>
          <p:nvPr/>
        </p:nvSpPr>
        <p:spPr>
          <a:xfrm>
            <a:off x="4500031" y="6163939"/>
            <a:ext cx="3078087" cy="307777"/>
          </a:xfrm>
          <a:prstGeom prst="rect">
            <a:avLst/>
          </a:prstGeom>
          <a:noFill/>
        </p:spPr>
        <p:txBody>
          <a:bodyPr wrap="none" rtlCol="0">
            <a:spAutoFit/>
          </a:bodyPr>
          <a:lstStyle/>
          <a:p>
            <a:r>
              <a:rPr lang="en-US" dirty="0"/>
              <a:t>(b) K-nearest neighbor graph (KNN) </a:t>
            </a:r>
          </a:p>
        </p:txBody>
      </p:sp>
      <p:sp>
        <p:nvSpPr>
          <p:cNvPr id="330" name="TextBox 329"/>
          <p:cNvSpPr txBox="1"/>
          <p:nvPr/>
        </p:nvSpPr>
        <p:spPr>
          <a:xfrm>
            <a:off x="8789219" y="6138792"/>
            <a:ext cx="2462534" cy="307777"/>
          </a:xfrm>
          <a:prstGeom prst="rect">
            <a:avLst/>
          </a:prstGeom>
          <a:noFill/>
        </p:spPr>
        <p:txBody>
          <a:bodyPr wrap="none" rtlCol="0">
            <a:spAutoFit/>
          </a:bodyPr>
          <a:lstStyle/>
          <a:p>
            <a:r>
              <a:rPr lang="en-US" dirty="0"/>
              <a:t>(</a:t>
            </a:r>
            <a:r>
              <a:rPr lang="en-US"/>
              <a:t>c)   2 – dimensional layouts </a:t>
            </a:r>
            <a:endParaRPr lang="en-US" dirty="0"/>
          </a:p>
        </p:txBody>
      </p:sp>
      <p:sp>
        <p:nvSpPr>
          <p:cNvPr id="331" name="Oval 330"/>
          <p:cNvSpPr/>
          <p:nvPr/>
        </p:nvSpPr>
        <p:spPr>
          <a:xfrm>
            <a:off x="9006840" y="42642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 name="Oval 331"/>
          <p:cNvSpPr/>
          <p:nvPr/>
        </p:nvSpPr>
        <p:spPr>
          <a:xfrm>
            <a:off x="9250680" y="43404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Oval 332"/>
          <p:cNvSpPr/>
          <p:nvPr/>
        </p:nvSpPr>
        <p:spPr>
          <a:xfrm>
            <a:off x="9753600" y="43709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 name="Oval 333"/>
          <p:cNvSpPr/>
          <p:nvPr/>
        </p:nvSpPr>
        <p:spPr>
          <a:xfrm>
            <a:off x="9829800" y="459955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Oval 334"/>
          <p:cNvSpPr/>
          <p:nvPr/>
        </p:nvSpPr>
        <p:spPr>
          <a:xfrm>
            <a:off x="10058400" y="4645272"/>
            <a:ext cx="53526" cy="88068"/>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 name="Footer Placeholder 335"/>
          <p:cNvSpPr>
            <a:spLocks noGrp="1"/>
          </p:cNvSpPr>
          <p:nvPr>
            <p:ph type="ftr" idx="11"/>
          </p:nvPr>
        </p:nvSpPr>
        <p:spPr/>
        <p:txBody>
          <a:bodyPr/>
          <a:lstStyle/>
          <a:p>
            <a:r>
              <a:rPr lang="en-US"/>
              <a:t>Streaming t-SNE</a:t>
            </a:r>
          </a:p>
        </p:txBody>
      </p:sp>
    </p:spTree>
    <p:extLst>
      <p:ext uri="{BB962C8B-B14F-4D97-AF65-F5344CB8AC3E}">
        <p14:creationId xmlns:p14="http://schemas.microsoft.com/office/powerpoint/2010/main" val="15818691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Issues with t-SNE</a:t>
            </a:r>
          </a:p>
        </p:txBody>
      </p:sp>
      <p:sp>
        <p:nvSpPr>
          <p:cNvPr id="3" name="Text Placeholder 2"/>
          <p:cNvSpPr>
            <a:spLocks noGrp="1"/>
          </p:cNvSpPr>
          <p:nvPr>
            <p:ph type="body" idx="1"/>
          </p:nvPr>
        </p:nvSpPr>
        <p:spPr/>
        <p:txBody>
          <a:bodyPr/>
          <a:lstStyle/>
          <a:p>
            <a:r>
              <a:rPr lang="en-US" dirty="0"/>
              <a:t>  t-SNE only works in batch mode</a:t>
            </a:r>
          </a:p>
          <a:p>
            <a:pPr lvl="1"/>
            <a:r>
              <a:rPr lang="en-US" dirty="0"/>
              <a:t>  Assumes all points are known up-front</a:t>
            </a:r>
          </a:p>
          <a:p>
            <a:pPr lvl="1"/>
            <a:r>
              <a:rPr lang="en-US" dirty="0"/>
              <a:t>  To add new points, need to re-run t-SNE </a:t>
            </a:r>
          </a:p>
          <a:p>
            <a:pPr lvl="1"/>
            <a:endParaRPr lang="en-US" dirty="0"/>
          </a:p>
          <a:p>
            <a:r>
              <a:rPr lang="en-US" dirty="0"/>
              <a:t>  Tree structures don’t scale for high dimensions   </a:t>
            </a:r>
          </a:p>
          <a:p>
            <a:pPr lvl="1"/>
            <a:r>
              <a:rPr lang="en-US" dirty="0"/>
              <a:t>   Vantage-Point (VP) Tree are used to represent high-dimensional data</a:t>
            </a:r>
          </a:p>
          <a:p>
            <a:pPr lvl="1"/>
            <a:r>
              <a:rPr lang="en-US" dirty="0"/>
              <a:t>   VP Trees do not scale for dimensions &gt; 10 </a:t>
            </a:r>
          </a:p>
          <a:p>
            <a:pPr lvl="1"/>
            <a:endParaRPr lang="en-US" dirty="0"/>
          </a:p>
          <a:p>
            <a:pPr lvl="1"/>
            <a:endParaRPr lang="en-US" dirty="0"/>
          </a:p>
          <a:p>
            <a:pPr lvl="1"/>
            <a:endParaRPr lang="en-US" dirty="0"/>
          </a:p>
        </p:txBody>
      </p:sp>
      <p:sp>
        <p:nvSpPr>
          <p:cNvPr id="4" name="Footer Placeholder 3"/>
          <p:cNvSpPr>
            <a:spLocks noGrp="1"/>
          </p:cNvSpPr>
          <p:nvPr>
            <p:ph type="ftr" idx="11"/>
          </p:nvPr>
        </p:nvSpPr>
        <p:spPr/>
        <p:txBody>
          <a:bodyPr/>
          <a:lstStyle/>
          <a:p>
            <a:r>
              <a:rPr lang="en-US"/>
              <a:t>Streaming t-SNE</a:t>
            </a:r>
          </a:p>
        </p:txBody>
      </p:sp>
    </p:spTree>
    <p:extLst>
      <p:ext uri="{BB962C8B-B14F-4D97-AF65-F5344CB8AC3E}">
        <p14:creationId xmlns:p14="http://schemas.microsoft.com/office/powerpoint/2010/main" val="821598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609600" y="533400"/>
            <a:ext cx="10972800" cy="990600"/>
          </a:xfrm>
          <a:prstGeom prst="rect">
            <a:avLst/>
          </a:prstGeom>
        </p:spPr>
        <p:txBody>
          <a:bodyPr wrap="square" lIns="91425" tIns="91425" rIns="91425" bIns="91425" anchor="ctr" anchorCtr="0">
            <a:noAutofit/>
          </a:bodyPr>
          <a:lstStyle/>
          <a:p>
            <a:pPr lvl="0">
              <a:spcBef>
                <a:spcPts val="0"/>
              </a:spcBef>
              <a:buNone/>
            </a:pPr>
            <a:r>
              <a:rPr lang="en-US"/>
              <a:t>Outline</a:t>
            </a:r>
          </a:p>
        </p:txBody>
      </p:sp>
      <p:sp>
        <p:nvSpPr>
          <p:cNvPr id="102" name="Shape 102"/>
          <p:cNvSpPr txBox="1">
            <a:spLocks noGrp="1"/>
          </p:cNvSpPr>
          <p:nvPr>
            <p:ph type="body" idx="1"/>
          </p:nvPr>
        </p:nvSpPr>
        <p:spPr>
          <a:xfrm>
            <a:off x="609600" y="1600200"/>
            <a:ext cx="10972800" cy="4876800"/>
          </a:xfrm>
          <a:prstGeom prst="rect">
            <a:avLst/>
          </a:prstGeom>
        </p:spPr>
        <p:txBody>
          <a:bodyPr wrap="square" lIns="91425" tIns="91425" rIns="91425" bIns="91425" anchor="t" anchorCtr="0">
            <a:noAutofit/>
          </a:bodyPr>
          <a:lstStyle/>
          <a:p>
            <a:pPr marL="457200" marR="0" lvl="0" indent="-381000" algn="l" rtl="0">
              <a:lnSpc>
                <a:spcPct val="100000"/>
              </a:lnSpc>
              <a:spcBef>
                <a:spcPts val="400"/>
              </a:spcBef>
              <a:spcAft>
                <a:spcPts val="0"/>
              </a:spcAft>
              <a:buClr>
                <a:schemeClr val="dk1"/>
              </a:buClr>
              <a:buSzPct val="100000"/>
            </a:pPr>
            <a:r>
              <a:rPr lang="en-US" dirty="0"/>
              <a:t>Review Dimensionality Reduction</a:t>
            </a:r>
          </a:p>
          <a:p>
            <a:pPr marL="0" marR="0" lvl="0" indent="0" algn="l" rtl="0">
              <a:lnSpc>
                <a:spcPct val="100000"/>
              </a:lnSpc>
              <a:spcBef>
                <a:spcPts val="400"/>
              </a:spcBef>
              <a:spcAft>
                <a:spcPts val="0"/>
              </a:spcAft>
              <a:buNone/>
            </a:pPr>
            <a:endParaRPr dirty="0"/>
          </a:p>
          <a:p>
            <a:pPr marL="457200" marR="0" lvl="0" indent="-381000" algn="l" rtl="0">
              <a:lnSpc>
                <a:spcPct val="100000"/>
              </a:lnSpc>
              <a:spcBef>
                <a:spcPts val="400"/>
              </a:spcBef>
              <a:spcAft>
                <a:spcPts val="0"/>
              </a:spcAft>
              <a:buClr>
                <a:schemeClr val="dk1"/>
              </a:buClr>
              <a:buSzPct val="100000"/>
            </a:pPr>
            <a:r>
              <a:rPr lang="en-US" dirty="0"/>
              <a:t>Stochastic Neighbor Embedding (SNE)</a:t>
            </a:r>
          </a:p>
          <a:p>
            <a:pPr marL="914400" marR="0" lvl="1" indent="-381000" algn="l" rtl="0">
              <a:lnSpc>
                <a:spcPct val="100000"/>
              </a:lnSpc>
              <a:spcBef>
                <a:spcPts val="400"/>
              </a:spcBef>
              <a:spcAft>
                <a:spcPts val="0"/>
              </a:spcAft>
              <a:buSzPct val="100000"/>
            </a:pPr>
            <a:r>
              <a:rPr lang="en-US" sz="2400" dirty="0"/>
              <a:t>t-Distributed Stochastic Neighbor Embedding (t-SNE)</a:t>
            </a:r>
          </a:p>
          <a:p>
            <a:pPr marL="914400" marR="0" lvl="1" indent="-381000" algn="l" rtl="0">
              <a:lnSpc>
                <a:spcPct val="100000"/>
              </a:lnSpc>
              <a:spcBef>
                <a:spcPts val="400"/>
              </a:spcBef>
              <a:spcAft>
                <a:spcPts val="0"/>
              </a:spcAft>
              <a:buSzPct val="100000"/>
            </a:pPr>
            <a:r>
              <a:rPr lang="en-US" sz="2400" dirty="0"/>
              <a:t>Computational Complexity</a:t>
            </a:r>
          </a:p>
          <a:p>
            <a:pPr marL="0" lvl="0" indent="0" rtl="0">
              <a:spcBef>
                <a:spcPts val="0"/>
              </a:spcBef>
              <a:buNone/>
            </a:pPr>
            <a:endParaRPr sz="2400" dirty="0"/>
          </a:p>
          <a:p>
            <a:pPr marL="457200" lvl="0" indent="-381000" rtl="0">
              <a:spcBef>
                <a:spcPts val="0"/>
              </a:spcBef>
              <a:buClr>
                <a:schemeClr val="dk1"/>
              </a:buClr>
              <a:buSzPct val="100000"/>
            </a:pPr>
            <a:r>
              <a:rPr lang="en-US" dirty="0"/>
              <a:t>Streaming t-SNE</a:t>
            </a:r>
          </a:p>
          <a:p>
            <a:pPr marL="0" lvl="0" indent="0" rtl="0">
              <a:spcBef>
                <a:spcPts val="0"/>
              </a:spcBef>
              <a:buNone/>
            </a:pPr>
            <a:endParaRPr dirty="0"/>
          </a:p>
          <a:p>
            <a:pPr marL="457200" lvl="0" indent="-381000">
              <a:spcBef>
                <a:spcPts val="0"/>
              </a:spcBef>
              <a:buClr>
                <a:schemeClr val="dk1"/>
              </a:buClr>
              <a:buSzPct val="100000"/>
            </a:pPr>
            <a:r>
              <a:rPr lang="en-US" dirty="0"/>
              <a:t>Simulation Results</a:t>
            </a:r>
          </a:p>
        </p:txBody>
      </p:sp>
      <p:sp>
        <p:nvSpPr>
          <p:cNvPr id="2" name="Footer Placeholder 1"/>
          <p:cNvSpPr>
            <a:spLocks noGrp="1"/>
          </p:cNvSpPr>
          <p:nvPr>
            <p:ph type="ftr" idx="11"/>
          </p:nvPr>
        </p:nvSpPr>
        <p:spPr/>
        <p:txBody>
          <a:bodyPr/>
          <a:lstStyle/>
          <a:p>
            <a:r>
              <a:rPr lang="en-US"/>
              <a:t>Streaming t-SNE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t-SNE 	</a:t>
            </a:r>
          </a:p>
        </p:txBody>
      </p:sp>
      <p:sp>
        <p:nvSpPr>
          <p:cNvPr id="3" name="Text Placeholder 2"/>
          <p:cNvSpPr>
            <a:spLocks noGrp="1"/>
          </p:cNvSpPr>
          <p:nvPr>
            <p:ph type="body" idx="1"/>
          </p:nvPr>
        </p:nvSpPr>
        <p:spPr/>
        <p:txBody>
          <a:bodyPr/>
          <a:lstStyle/>
          <a:p>
            <a:r>
              <a:rPr lang="en-US" dirty="0"/>
              <a:t> Extend  t-SNE to support the following operations, for a given state:</a:t>
            </a:r>
          </a:p>
          <a:p>
            <a:endParaRPr lang="en-US" dirty="0"/>
          </a:p>
          <a:p>
            <a:pPr lvl="1"/>
            <a:r>
              <a:rPr lang="en-US" dirty="0"/>
              <a:t>   </a:t>
            </a:r>
            <a:r>
              <a:rPr lang="en-US" b="1" i="1" dirty="0">
                <a:solidFill>
                  <a:srgbClr val="0070C0"/>
                </a:solidFill>
              </a:rPr>
              <a:t>insert</a:t>
            </a:r>
            <a:r>
              <a:rPr lang="en-US" b="1" i="1" dirty="0"/>
              <a:t> </a:t>
            </a:r>
            <a:r>
              <a:rPr lang="en-US" dirty="0"/>
              <a:t>(point)   </a:t>
            </a:r>
          </a:p>
          <a:p>
            <a:pPr lvl="2"/>
            <a:r>
              <a:rPr lang="en-US" dirty="0"/>
              <a:t>   add a new data point to a state </a:t>
            </a:r>
          </a:p>
          <a:p>
            <a:pPr lvl="2"/>
            <a:endParaRPr lang="en-US" dirty="0"/>
          </a:p>
          <a:p>
            <a:pPr lvl="1"/>
            <a:r>
              <a:rPr lang="en-US" dirty="0"/>
              <a:t>  </a:t>
            </a:r>
            <a:r>
              <a:rPr lang="en-US" b="1" i="1" dirty="0" err="1">
                <a:solidFill>
                  <a:srgbClr val="0070C0"/>
                </a:solidFill>
              </a:rPr>
              <a:t>update_neighborhood</a:t>
            </a:r>
            <a:r>
              <a:rPr lang="en-US" dirty="0"/>
              <a:t> (point)   </a:t>
            </a:r>
          </a:p>
          <a:p>
            <a:pPr lvl="2"/>
            <a:r>
              <a:rPr lang="en-US" dirty="0"/>
              <a:t>  </a:t>
            </a:r>
            <a:r>
              <a:rPr lang="en-US" dirty="0" err="1"/>
              <a:t>recompute</a:t>
            </a:r>
            <a:r>
              <a:rPr lang="en-US" dirty="0"/>
              <a:t> a point’s neighborhood  ( based on number and distances of nearby points)</a:t>
            </a:r>
          </a:p>
          <a:p>
            <a:pPr lvl="2"/>
            <a:endParaRPr lang="en-US" dirty="0"/>
          </a:p>
          <a:p>
            <a:pPr lvl="1"/>
            <a:r>
              <a:rPr lang="en-US" dirty="0"/>
              <a:t>  </a:t>
            </a:r>
            <a:r>
              <a:rPr lang="en-US" b="1" i="1" dirty="0">
                <a:solidFill>
                  <a:srgbClr val="0070C0"/>
                </a:solidFill>
              </a:rPr>
              <a:t>remove</a:t>
            </a:r>
            <a:r>
              <a:rPr lang="en-US" dirty="0"/>
              <a:t> (point)</a:t>
            </a:r>
          </a:p>
          <a:p>
            <a:pPr lvl="2"/>
            <a:r>
              <a:rPr lang="en-US" dirty="0"/>
              <a:t>  Drop a point from the state</a:t>
            </a:r>
          </a:p>
          <a:p>
            <a:pPr lvl="2"/>
            <a:endParaRPr lang="en-US" dirty="0"/>
          </a:p>
          <a:p>
            <a:pPr lvl="1"/>
            <a:r>
              <a:rPr lang="en-US" dirty="0"/>
              <a:t>  </a:t>
            </a:r>
            <a:r>
              <a:rPr lang="en-US" b="1" dirty="0">
                <a:solidFill>
                  <a:srgbClr val="0070C0"/>
                </a:solidFill>
              </a:rPr>
              <a:t>update</a:t>
            </a:r>
            <a:r>
              <a:rPr lang="en-US" dirty="0"/>
              <a:t> ()</a:t>
            </a:r>
          </a:p>
          <a:p>
            <a:pPr lvl="2"/>
            <a:r>
              <a:rPr lang="en-US" dirty="0"/>
              <a:t>  perform one step of gradient descent optimization </a:t>
            </a:r>
          </a:p>
        </p:txBody>
      </p:sp>
      <p:sp>
        <p:nvSpPr>
          <p:cNvPr id="4" name="Footer Placeholder 3"/>
          <p:cNvSpPr>
            <a:spLocks noGrp="1"/>
          </p:cNvSpPr>
          <p:nvPr>
            <p:ph type="ftr" idx="11"/>
          </p:nvPr>
        </p:nvSpPr>
        <p:spPr/>
        <p:txBody>
          <a:bodyPr/>
          <a:lstStyle/>
          <a:p>
            <a:r>
              <a:rPr lang="en-US"/>
              <a:t>Streaming t-SNE</a:t>
            </a:r>
          </a:p>
        </p:txBody>
      </p:sp>
    </p:spTree>
    <p:extLst>
      <p:ext uri="{BB962C8B-B14F-4D97-AF65-F5344CB8AC3E}">
        <p14:creationId xmlns:p14="http://schemas.microsoft.com/office/powerpoint/2010/main" val="2057161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Batch t-SNE algorithm</a:t>
            </a:r>
          </a:p>
        </p:txBody>
      </p:sp>
      <p:sp>
        <p:nvSpPr>
          <p:cNvPr id="7" name="Text Placeholder 6"/>
          <p:cNvSpPr>
            <a:spLocks noGrp="1"/>
          </p:cNvSpPr>
          <p:nvPr>
            <p:ph type="body" idx="1"/>
          </p:nvPr>
        </p:nvSpPr>
        <p:spPr/>
        <p:txBody>
          <a:bodyPr/>
          <a:lstStyle/>
          <a:p>
            <a:r>
              <a:rPr lang="en-US" dirty="0"/>
              <a:t>  State of the t-SNE algorithm will be managed in data structure </a:t>
            </a:r>
          </a:p>
        </p:txBody>
      </p:sp>
      <p:sp>
        <p:nvSpPr>
          <p:cNvPr id="4" name="Footer Placeholder 3"/>
          <p:cNvSpPr>
            <a:spLocks noGrp="1"/>
          </p:cNvSpPr>
          <p:nvPr>
            <p:ph type="ftr" idx="11"/>
          </p:nvPr>
        </p:nvSpPr>
        <p:spPr/>
        <p:txBody>
          <a:bodyPr/>
          <a:lstStyle/>
          <a:p>
            <a:r>
              <a:rPr lang="en-US"/>
              <a:t>Streaming t-SNE</a:t>
            </a:r>
          </a:p>
        </p:txBody>
      </p:sp>
      <mc:AlternateContent xmlns:mc="http://schemas.openxmlformats.org/markup-compatibility/2006" xmlns:a14="http://schemas.microsoft.com/office/drawing/2010/main">
        <mc:Choice Requires="a14">
          <p:sp>
            <p:nvSpPr>
              <p:cNvPr id="5" name="TextBox 4"/>
              <p:cNvSpPr txBox="1"/>
              <p:nvPr/>
            </p:nvSpPr>
            <p:spPr>
              <a:xfrm>
                <a:off x="609600" y="2506681"/>
                <a:ext cx="9448799" cy="4462760"/>
              </a:xfrm>
              <a:prstGeom prst="rect">
                <a:avLst/>
              </a:prstGeom>
              <a:noFill/>
            </p:spPr>
            <p:txBody>
              <a:bodyPr wrap="square" rtlCol="0">
                <a:spAutoFit/>
              </a:bodyPr>
              <a:lstStyle/>
              <a:p>
                <a:r>
                  <a:rPr lang="en-US" sz="1600" b="1" dirty="0" err="1">
                    <a:solidFill>
                      <a:schemeClr val="accent6">
                        <a:lumMod val="75000"/>
                      </a:schemeClr>
                    </a:solidFill>
                  </a:rPr>
                  <a:t>def</a:t>
                </a:r>
                <a:r>
                  <a:rPr lang="en-US" sz="1600" b="1" dirty="0">
                    <a:solidFill>
                      <a:schemeClr val="accent6">
                        <a:lumMod val="75000"/>
                      </a:schemeClr>
                    </a:solidFill>
                  </a:rPr>
                  <a:t> </a:t>
                </a:r>
                <a:r>
                  <a:rPr lang="en-US" sz="1600" dirty="0"/>
                  <a:t>  </a:t>
                </a:r>
                <a:r>
                  <a:rPr lang="en-US" sz="1600" dirty="0" err="1"/>
                  <a:t>batch_process</a:t>
                </a:r>
                <a:r>
                  <a:rPr lang="en-US" sz="1600" dirty="0"/>
                  <a:t> (X) : </a:t>
                </a:r>
              </a:p>
              <a:p>
                <a:r>
                  <a:rPr lang="en-US" sz="1600" dirty="0"/>
                  <a:t>	state = </a:t>
                </a:r>
                <a:r>
                  <a:rPr lang="en-US" sz="1600" dirty="0" err="1"/>
                  <a:t>TSNEState</a:t>
                </a:r>
                <a:r>
                  <a:rPr lang="en-US" sz="1600" dirty="0"/>
                  <a:t> ( </a:t>
                </a:r>
                <a14:m>
                  <m:oMath xmlns:m="http://schemas.openxmlformats.org/officeDocument/2006/math">
                    <m:r>
                      <a:rPr lang="en-US" sz="1600" i="1" smtClean="0">
                        <a:latin typeface="Cambria Math" charset="0"/>
                        <a:ea typeface="Cambria Math" charset="0"/>
                        <a:cs typeface="Cambria Math" charset="0"/>
                      </a:rPr>
                      <m:t>𝜇</m:t>
                    </m:r>
                  </m:oMath>
                </a14:m>
                <a:r>
                  <a:rPr lang="en-US" sz="1600" dirty="0"/>
                  <a:t> ,  T , </a:t>
                </a:r>
                <a14:m>
                  <m:oMath xmlns:m="http://schemas.openxmlformats.org/officeDocument/2006/math">
                    <m:r>
                      <a:rPr lang="en-US" sz="1600" i="1" smtClean="0">
                        <a:latin typeface="Cambria Math" charset="0"/>
                        <a:ea typeface="Cambria Math" charset="0"/>
                        <a:cs typeface="Cambria Math" charset="0"/>
                      </a:rPr>
                      <m:t>𝜃</m:t>
                    </m:r>
                  </m:oMath>
                </a14:m>
                <a:r>
                  <a:rPr lang="en-US" sz="1600" dirty="0"/>
                  <a:t>)</a:t>
                </a:r>
              </a:p>
              <a:p>
                <a:endParaRPr lang="en-US" sz="1600" dirty="0"/>
              </a:p>
              <a:p>
                <a:r>
                  <a:rPr lang="en-US" sz="1600" dirty="0"/>
                  <a:t>	</a:t>
                </a:r>
                <a:r>
                  <a:rPr lang="en-US" sz="1600" i="1" dirty="0">
                    <a:solidFill>
                      <a:srgbClr val="129202"/>
                    </a:solidFill>
                  </a:rPr>
                  <a:t># populate state with data</a:t>
                </a:r>
              </a:p>
              <a:p>
                <a:r>
                  <a:rPr lang="en-US" sz="1600" dirty="0"/>
                  <a:t>	</a:t>
                </a:r>
                <a:r>
                  <a:rPr lang="en-US" sz="1600" b="1" dirty="0">
                    <a:solidFill>
                      <a:schemeClr val="accent6">
                        <a:lumMod val="75000"/>
                      </a:schemeClr>
                    </a:solidFill>
                  </a:rPr>
                  <a:t>for  </a:t>
                </a:r>
                <a:r>
                  <a:rPr lang="en-US" sz="1600" dirty="0"/>
                  <a:t>point </a:t>
                </a:r>
                <a:r>
                  <a:rPr lang="en-US" sz="1600" b="1" dirty="0">
                    <a:solidFill>
                      <a:schemeClr val="accent6">
                        <a:lumMod val="75000"/>
                      </a:schemeClr>
                    </a:solidFill>
                  </a:rPr>
                  <a:t> in  </a:t>
                </a:r>
                <a:r>
                  <a:rPr lang="en-US" sz="1600" dirty="0"/>
                  <a:t>X: </a:t>
                </a:r>
              </a:p>
              <a:p>
                <a:r>
                  <a:rPr lang="en-US" sz="1600" dirty="0"/>
                  <a:t>		</a:t>
                </a:r>
                <a:r>
                  <a:rPr lang="en-US" sz="1600" dirty="0" err="1"/>
                  <a:t>state.insert</a:t>
                </a:r>
                <a:r>
                  <a:rPr lang="en-US" sz="1600" dirty="0"/>
                  <a:t> ( point )</a:t>
                </a:r>
              </a:p>
              <a:p>
                <a:endParaRPr lang="en-US" sz="1600" dirty="0"/>
              </a:p>
              <a:p>
                <a:r>
                  <a:rPr lang="en-US" sz="1600" dirty="0"/>
                  <a:t>	</a:t>
                </a:r>
                <a:r>
                  <a:rPr lang="en-US" sz="1600" i="1" dirty="0">
                    <a:solidFill>
                      <a:srgbClr val="129202"/>
                    </a:solidFill>
                  </a:rPr>
                  <a:t># compute all neighborhoods</a:t>
                </a:r>
              </a:p>
              <a:p>
                <a:r>
                  <a:rPr lang="en-US" sz="1600" dirty="0"/>
                  <a:t>	</a:t>
                </a:r>
                <a:r>
                  <a:rPr lang="en-US" sz="1600" b="1" dirty="0">
                    <a:solidFill>
                      <a:schemeClr val="accent6">
                        <a:lumMod val="75000"/>
                      </a:schemeClr>
                    </a:solidFill>
                  </a:rPr>
                  <a:t>for</a:t>
                </a:r>
                <a:r>
                  <a:rPr lang="en-US" sz="1600" dirty="0"/>
                  <a:t> point </a:t>
                </a:r>
                <a:r>
                  <a:rPr lang="en-US" sz="1600" b="1" dirty="0">
                    <a:solidFill>
                      <a:schemeClr val="accent6">
                        <a:lumMod val="75000"/>
                      </a:schemeClr>
                    </a:solidFill>
                  </a:rPr>
                  <a:t>in</a:t>
                </a:r>
                <a:r>
                  <a:rPr lang="en-US" sz="1600" dirty="0"/>
                  <a:t> X:</a:t>
                </a:r>
              </a:p>
              <a:p>
                <a:r>
                  <a:rPr lang="en-US" sz="1600" dirty="0"/>
                  <a:t>		</a:t>
                </a:r>
                <a:r>
                  <a:rPr lang="en-US" sz="1600" dirty="0" err="1"/>
                  <a:t>state.update_neighborhood</a:t>
                </a:r>
                <a:r>
                  <a:rPr lang="en-US" sz="1600" dirty="0"/>
                  <a:t> ( point )</a:t>
                </a:r>
              </a:p>
              <a:p>
                <a:r>
                  <a:rPr lang="en-US" sz="1600" dirty="0"/>
                  <a:t>	</a:t>
                </a:r>
              </a:p>
              <a:p>
                <a:r>
                  <a:rPr lang="en-US" sz="1600" dirty="0"/>
                  <a:t>	</a:t>
                </a:r>
                <a:r>
                  <a:rPr lang="en-US" sz="1600" i="1" dirty="0">
                    <a:solidFill>
                      <a:srgbClr val="129202"/>
                    </a:solidFill>
                  </a:rPr>
                  <a:t># gradient descent</a:t>
                </a:r>
              </a:p>
              <a:p>
                <a:r>
                  <a:rPr lang="en-US" sz="1600" dirty="0"/>
                  <a:t>	</a:t>
                </a:r>
                <a:r>
                  <a:rPr lang="en-US" sz="1600" b="1" dirty="0">
                    <a:solidFill>
                      <a:schemeClr val="accent6">
                        <a:lumMod val="75000"/>
                      </a:schemeClr>
                    </a:solidFill>
                  </a:rPr>
                  <a:t>for  </a:t>
                </a:r>
                <a:r>
                  <a:rPr lang="en-US" sz="1600" dirty="0"/>
                  <a:t>t =0  </a:t>
                </a:r>
                <a:r>
                  <a:rPr lang="en-US" sz="1600" b="1" dirty="0">
                    <a:solidFill>
                      <a:schemeClr val="accent6">
                        <a:lumMod val="75000"/>
                      </a:schemeClr>
                    </a:solidFill>
                  </a:rPr>
                  <a:t>to </a:t>
                </a:r>
                <a:r>
                  <a:rPr lang="en-US" sz="1600" dirty="0"/>
                  <a:t> T:</a:t>
                </a:r>
              </a:p>
              <a:p>
                <a:r>
                  <a:rPr lang="en-US" sz="1600" dirty="0"/>
                  <a:t>		</a:t>
                </a:r>
                <a:r>
                  <a:rPr lang="en-US" sz="1600" dirty="0" err="1"/>
                  <a:t>state.update</a:t>
                </a:r>
                <a:r>
                  <a:rPr lang="en-US" sz="1600" dirty="0"/>
                  <a:t>()</a:t>
                </a:r>
              </a:p>
              <a:p>
                <a:r>
                  <a:rPr lang="en-US" sz="1600" dirty="0"/>
                  <a:t>	</a:t>
                </a:r>
              </a:p>
              <a:p>
                <a:r>
                  <a:rPr lang="en-US" sz="1600" dirty="0"/>
                  <a:t>	</a:t>
                </a:r>
                <a:r>
                  <a:rPr lang="en-US" sz="1600" b="1" dirty="0">
                    <a:solidFill>
                      <a:schemeClr val="accent6">
                        <a:lumMod val="75000"/>
                      </a:schemeClr>
                    </a:solidFill>
                  </a:rPr>
                  <a:t>return</a:t>
                </a:r>
                <a:r>
                  <a:rPr lang="en-US" sz="1600" dirty="0"/>
                  <a:t>  state  </a:t>
                </a:r>
              </a:p>
              <a:p>
                <a:r>
                  <a:rPr lang="en-US" dirty="0"/>
                  <a:t>	</a:t>
                </a:r>
              </a:p>
              <a:p>
                <a:endParaRPr lang="en-US" dirty="0"/>
              </a:p>
            </p:txBody>
          </p:sp>
        </mc:Choice>
        <mc:Fallback xmlns="">
          <p:sp>
            <p:nvSpPr>
              <p:cNvPr id="5" name="TextBox 4"/>
              <p:cNvSpPr txBox="1">
                <a:spLocks noRot="1" noChangeAspect="1" noMove="1" noResize="1" noEditPoints="1" noAdjustHandles="1" noChangeArrowheads="1" noChangeShapeType="1" noTextEdit="1"/>
              </p:cNvSpPr>
              <p:nvPr/>
            </p:nvSpPr>
            <p:spPr>
              <a:xfrm>
                <a:off x="609600" y="2506681"/>
                <a:ext cx="9448799" cy="4462760"/>
              </a:xfrm>
              <a:prstGeom prst="rect">
                <a:avLst/>
              </a:prstGeom>
              <a:blipFill rotWithShape="0">
                <a:blip r:embed="rId2"/>
                <a:stretch>
                  <a:fillRect l="-323" t="-41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a:xfrm>
                <a:off x="7564583" y="2651161"/>
                <a:ext cx="3668248" cy="2246769"/>
              </a:xfrm>
              <a:prstGeom prst="rect">
                <a:avLst/>
              </a:prstGeom>
              <a:noFill/>
            </p:spPr>
            <p:txBody>
              <a:bodyPr wrap="none" rtlCol="0">
                <a:spAutoFit/>
              </a:bodyPr>
              <a:lstStyle/>
              <a:p>
                <a:r>
                  <a:rPr lang="en-US" dirty="0"/>
                  <a:t>Parameters:</a:t>
                </a:r>
              </a:p>
              <a:p>
                <a:r>
                  <a:rPr lang="en-US" dirty="0"/>
                  <a:t> </a:t>
                </a:r>
              </a:p>
              <a:p>
                <a14:m>
                  <m:oMath xmlns:m="http://schemas.openxmlformats.org/officeDocument/2006/math">
                    <m:r>
                      <a:rPr lang="en-US" i="1">
                        <a:latin typeface="Cambria Math" charset="0"/>
                        <a:ea typeface="Cambria Math" charset="0"/>
                        <a:cs typeface="Cambria Math" charset="0"/>
                      </a:rPr>
                      <m:t>𝜇</m:t>
                    </m:r>
                  </m:oMath>
                </a14:m>
                <a:r>
                  <a:rPr lang="en-US" dirty="0">
                    <a:ea typeface="Cambria Math" charset="0"/>
                    <a:cs typeface="Cambria Math" charset="0"/>
                  </a:rPr>
                  <a:t> -  perplexity </a:t>
                </a:r>
              </a:p>
              <a:p>
                <a:endParaRPr lang="en-US" dirty="0">
                  <a:ea typeface="Cambria Math" charset="0"/>
                  <a:cs typeface="Cambria Math" charset="0"/>
                </a:endParaRPr>
              </a:p>
              <a:p>
                <a:r>
                  <a:rPr lang="en-US" dirty="0"/>
                  <a:t>T – number of iterations</a:t>
                </a:r>
              </a:p>
              <a:p>
                <a:endParaRPr lang="en-US" i="1" dirty="0">
                  <a:latin typeface="Cambria Math" charset="0"/>
                  <a:ea typeface="Cambria Math" charset="0"/>
                  <a:cs typeface="Cambria Math" charset="0"/>
                </a:endParaRPr>
              </a:p>
              <a:p>
                <a14:m>
                  <m:oMath xmlns:m="http://schemas.openxmlformats.org/officeDocument/2006/math">
                    <m:r>
                      <a:rPr lang="en-US" i="1">
                        <a:latin typeface="Cambria Math" charset="0"/>
                        <a:ea typeface="Cambria Math" charset="0"/>
                        <a:cs typeface="Cambria Math" charset="0"/>
                      </a:rPr>
                      <m:t>𝜃</m:t>
                    </m:r>
                    <m:r>
                      <a:rPr lang="en-US" b="0" i="1" smtClean="0">
                        <a:latin typeface="Cambria Math" charset="0"/>
                        <a:ea typeface="Cambria Math" charset="0"/>
                        <a:cs typeface="Cambria Math" charset="0"/>
                      </a:rPr>
                      <m:t>  −</m:t>
                    </m:r>
                  </m:oMath>
                </a14:m>
                <a:r>
                  <a:rPr lang="en-US" dirty="0"/>
                  <a:t> </a:t>
                </a:r>
                <a:r>
                  <a:rPr lang="en-US" dirty="0">
                    <a:ea typeface="Cambria Math" charset="0"/>
                    <a:cs typeface="Cambria Math" charset="0"/>
                  </a:rPr>
                  <a:t>degree of approximation in Barnes-Hut</a:t>
                </a:r>
              </a:p>
              <a:p>
                <a:endParaRPr lang="en-US" dirty="0"/>
              </a:p>
              <a:p>
                <a:endParaRPr lang="en-US" dirty="0"/>
              </a:p>
              <a:p>
                <a:endParaRPr lang="en-US" dirty="0"/>
              </a:p>
            </p:txBody>
          </p:sp>
        </mc:Choice>
        <mc:Fallback xmlns="">
          <p:sp>
            <p:nvSpPr>
              <p:cNvPr id="6" name="TextBox 5"/>
              <p:cNvSpPr txBox="1">
                <a:spLocks noRot="1" noChangeAspect="1" noMove="1" noResize="1" noEditPoints="1" noAdjustHandles="1" noChangeArrowheads="1" noChangeShapeType="1" noTextEdit="1"/>
              </p:cNvSpPr>
              <p:nvPr/>
            </p:nvSpPr>
            <p:spPr>
              <a:xfrm>
                <a:off x="7564583" y="2651161"/>
                <a:ext cx="3668248" cy="2246769"/>
              </a:xfrm>
              <a:prstGeom prst="rect">
                <a:avLst/>
              </a:prstGeom>
              <a:blipFill rotWithShape="0">
                <a:blip r:embed="rId3"/>
                <a:stretch>
                  <a:fillRect l="-498" t="-543"/>
                </a:stretch>
              </a:blipFill>
            </p:spPr>
            <p:txBody>
              <a:bodyPr/>
              <a:lstStyle/>
              <a:p>
                <a:r>
                  <a:rPr lang="en-US">
                    <a:noFill/>
                  </a:rPr>
                  <a:t> </a:t>
                </a:r>
              </a:p>
            </p:txBody>
          </p:sp>
        </mc:Fallback>
      </mc:AlternateContent>
      <p:sp>
        <p:nvSpPr>
          <p:cNvPr id="8" name="Rectangle 7"/>
          <p:cNvSpPr/>
          <p:nvPr/>
        </p:nvSpPr>
        <p:spPr>
          <a:xfrm>
            <a:off x="7315199" y="2445676"/>
            <a:ext cx="4094019" cy="210554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05443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Batch t-SNE algorithm</a:t>
            </a:r>
          </a:p>
        </p:txBody>
      </p:sp>
      <p:sp>
        <p:nvSpPr>
          <p:cNvPr id="7" name="Text Placeholder 6"/>
          <p:cNvSpPr>
            <a:spLocks noGrp="1"/>
          </p:cNvSpPr>
          <p:nvPr>
            <p:ph type="body" idx="1"/>
          </p:nvPr>
        </p:nvSpPr>
        <p:spPr/>
        <p:txBody>
          <a:bodyPr/>
          <a:lstStyle/>
          <a:p>
            <a:r>
              <a:rPr lang="en-US" dirty="0"/>
              <a:t>  state of the t-SNE algorithm will be managed in data structure </a:t>
            </a:r>
          </a:p>
        </p:txBody>
      </p:sp>
      <p:sp>
        <p:nvSpPr>
          <p:cNvPr id="4" name="Footer Placeholder 3"/>
          <p:cNvSpPr>
            <a:spLocks noGrp="1"/>
          </p:cNvSpPr>
          <p:nvPr>
            <p:ph type="ftr" idx="11"/>
          </p:nvPr>
        </p:nvSpPr>
        <p:spPr/>
        <p:txBody>
          <a:bodyPr/>
          <a:lstStyle/>
          <a:p>
            <a:r>
              <a:rPr lang="en-US"/>
              <a:t>Streaming t-SNE</a:t>
            </a:r>
          </a:p>
        </p:txBody>
      </p:sp>
      <mc:AlternateContent xmlns:mc="http://schemas.openxmlformats.org/markup-compatibility/2006" xmlns:a14="http://schemas.microsoft.com/office/drawing/2010/main">
        <mc:Choice Requires="a14">
          <p:sp>
            <p:nvSpPr>
              <p:cNvPr id="5" name="TextBox 4"/>
              <p:cNvSpPr txBox="1"/>
              <p:nvPr/>
            </p:nvSpPr>
            <p:spPr>
              <a:xfrm>
                <a:off x="752077" y="2506681"/>
                <a:ext cx="9448799" cy="3724096"/>
              </a:xfrm>
              <a:prstGeom prst="rect">
                <a:avLst/>
              </a:prstGeom>
              <a:noFill/>
            </p:spPr>
            <p:txBody>
              <a:bodyPr wrap="square" rtlCol="0">
                <a:spAutoFit/>
              </a:bodyPr>
              <a:lstStyle/>
              <a:p>
                <a:r>
                  <a:rPr lang="en-US" sz="1800" b="1" dirty="0" err="1">
                    <a:solidFill>
                      <a:schemeClr val="accent6">
                        <a:lumMod val="75000"/>
                      </a:schemeClr>
                    </a:solidFill>
                  </a:rPr>
                  <a:t>def</a:t>
                </a:r>
                <a:r>
                  <a:rPr lang="en-US" sz="1800" b="1" dirty="0">
                    <a:solidFill>
                      <a:schemeClr val="accent6">
                        <a:lumMod val="75000"/>
                      </a:schemeClr>
                    </a:solidFill>
                  </a:rPr>
                  <a:t> </a:t>
                </a:r>
                <a:r>
                  <a:rPr lang="en-US" sz="1800" dirty="0"/>
                  <a:t>  </a:t>
                </a:r>
                <a:r>
                  <a:rPr lang="en-US" sz="1800" dirty="0" err="1"/>
                  <a:t>stream_process</a:t>
                </a:r>
                <a:r>
                  <a:rPr lang="en-US" sz="1800" dirty="0"/>
                  <a:t> (X) : </a:t>
                </a:r>
              </a:p>
              <a:p>
                <a:r>
                  <a:rPr lang="en-US" sz="1800" dirty="0"/>
                  <a:t>	</a:t>
                </a:r>
              </a:p>
              <a:p>
                <a:r>
                  <a:rPr lang="en-US" sz="1800" dirty="0"/>
                  <a:t>	state = </a:t>
                </a:r>
                <a:r>
                  <a:rPr lang="en-US" sz="1800" dirty="0" err="1"/>
                  <a:t>TSNEState</a:t>
                </a:r>
                <a:r>
                  <a:rPr lang="en-US" sz="1800" dirty="0"/>
                  <a:t> ( </a:t>
                </a:r>
                <a14:m>
                  <m:oMath xmlns:m="http://schemas.openxmlformats.org/officeDocument/2006/math">
                    <m:r>
                      <a:rPr lang="en-US" sz="1800" i="1" smtClean="0">
                        <a:latin typeface="Cambria Math" charset="0"/>
                        <a:ea typeface="Cambria Math" charset="0"/>
                        <a:cs typeface="Cambria Math" charset="0"/>
                      </a:rPr>
                      <m:t>𝜇</m:t>
                    </m:r>
                  </m:oMath>
                </a14:m>
                <a:r>
                  <a:rPr lang="en-US" sz="1800" dirty="0"/>
                  <a:t> ,  T , </a:t>
                </a:r>
                <a14:m>
                  <m:oMath xmlns:m="http://schemas.openxmlformats.org/officeDocument/2006/math">
                    <m:r>
                      <a:rPr lang="en-US" sz="1800" i="1" smtClean="0">
                        <a:latin typeface="Cambria Math" charset="0"/>
                        <a:ea typeface="Cambria Math" charset="0"/>
                        <a:cs typeface="Cambria Math" charset="0"/>
                      </a:rPr>
                      <m:t>𝜃</m:t>
                    </m:r>
                  </m:oMath>
                </a14:m>
                <a:r>
                  <a:rPr lang="en-US" sz="1800" dirty="0"/>
                  <a:t>)</a:t>
                </a:r>
              </a:p>
              <a:p>
                <a:endParaRPr lang="en-US" sz="1800" dirty="0"/>
              </a:p>
              <a:p>
                <a:r>
                  <a:rPr lang="en-US" sz="1800" dirty="0"/>
                  <a:t>	</a:t>
                </a:r>
                <a:r>
                  <a:rPr lang="en-US" sz="1800" i="1" dirty="0">
                    <a:solidFill>
                      <a:srgbClr val="00B050"/>
                    </a:solidFill>
                  </a:rPr>
                  <a:t># main processing loop</a:t>
                </a:r>
              </a:p>
              <a:p>
                <a:r>
                  <a:rPr lang="en-US" sz="1800" dirty="0"/>
                  <a:t>	</a:t>
                </a:r>
                <a:r>
                  <a:rPr lang="en-US" sz="1800" b="1" dirty="0">
                    <a:solidFill>
                      <a:schemeClr val="accent6">
                        <a:lumMod val="75000"/>
                      </a:schemeClr>
                    </a:solidFill>
                  </a:rPr>
                  <a:t>while    </a:t>
                </a:r>
                <a:r>
                  <a:rPr lang="en-US" sz="1800" dirty="0" err="1">
                    <a:solidFill>
                      <a:schemeClr val="tx1"/>
                    </a:solidFill>
                  </a:rPr>
                  <a:t>stream_has_data</a:t>
                </a:r>
                <a:r>
                  <a:rPr lang="en-US" sz="1800" dirty="0">
                    <a:solidFill>
                      <a:schemeClr val="tx1"/>
                    </a:solidFill>
                  </a:rPr>
                  <a:t> () :</a:t>
                </a:r>
              </a:p>
              <a:p>
                <a:r>
                  <a:rPr lang="en-US" sz="1800" dirty="0">
                    <a:solidFill>
                      <a:schemeClr val="tx1"/>
                    </a:solidFill>
                  </a:rPr>
                  <a:t>		point  = </a:t>
                </a:r>
                <a:r>
                  <a:rPr lang="en-US" sz="1800" dirty="0" err="1">
                    <a:solidFill>
                      <a:schemeClr val="tx1"/>
                    </a:solidFill>
                  </a:rPr>
                  <a:t>next_point</a:t>
                </a:r>
                <a:r>
                  <a:rPr lang="en-US" sz="1800" dirty="0">
                    <a:solidFill>
                      <a:schemeClr val="tx1"/>
                    </a:solidFill>
                  </a:rPr>
                  <a:t>  () </a:t>
                </a:r>
              </a:p>
              <a:p>
                <a:r>
                  <a:rPr lang="en-US" sz="1800" dirty="0">
                    <a:solidFill>
                      <a:schemeClr val="tx1"/>
                    </a:solidFill>
                  </a:rPr>
                  <a:t>		</a:t>
                </a:r>
                <a:r>
                  <a:rPr lang="en-US" sz="1800" dirty="0" err="1">
                    <a:solidFill>
                      <a:schemeClr val="tx1"/>
                    </a:solidFill>
                  </a:rPr>
                  <a:t>state.insert</a:t>
                </a:r>
                <a:r>
                  <a:rPr lang="en-US" sz="1800" dirty="0">
                    <a:solidFill>
                      <a:schemeClr val="tx1"/>
                    </a:solidFill>
                  </a:rPr>
                  <a:t> ( point )</a:t>
                </a:r>
              </a:p>
              <a:p>
                <a:r>
                  <a:rPr lang="en-US" sz="1800" dirty="0">
                    <a:solidFill>
                      <a:schemeClr val="tx1"/>
                    </a:solidFill>
                  </a:rPr>
                  <a:t>		</a:t>
                </a:r>
                <a:r>
                  <a:rPr lang="en-US" sz="1800" dirty="0" err="1">
                    <a:solidFill>
                      <a:schemeClr val="tx1"/>
                    </a:solidFill>
                  </a:rPr>
                  <a:t>state.update_neighborhood</a:t>
                </a:r>
                <a:r>
                  <a:rPr lang="en-US" sz="1800" dirty="0">
                    <a:solidFill>
                      <a:schemeClr val="tx1"/>
                    </a:solidFill>
                  </a:rPr>
                  <a:t> (point)</a:t>
                </a:r>
              </a:p>
              <a:p>
                <a:r>
                  <a:rPr lang="en-US" sz="1800" dirty="0">
                    <a:solidFill>
                      <a:schemeClr val="tx1"/>
                    </a:solidFill>
                  </a:rPr>
                  <a:t>		</a:t>
                </a:r>
                <a:r>
                  <a:rPr lang="en-US" sz="1800" dirty="0" err="1">
                    <a:solidFill>
                      <a:schemeClr val="tx1"/>
                    </a:solidFill>
                  </a:rPr>
                  <a:t>state.update</a:t>
                </a:r>
                <a:r>
                  <a:rPr lang="en-US" sz="1800" dirty="0">
                    <a:solidFill>
                      <a:schemeClr val="tx1"/>
                    </a:solidFill>
                  </a:rPr>
                  <a:t>()</a:t>
                </a:r>
              </a:p>
              <a:p>
                <a:endParaRPr lang="en-US" b="1" dirty="0">
                  <a:solidFill>
                    <a:schemeClr val="accent6">
                      <a:lumMod val="75000"/>
                    </a:schemeClr>
                  </a:solidFill>
                </a:endParaRPr>
              </a:p>
              <a:p>
                <a:endParaRPr lang="en-US" dirty="0"/>
              </a:p>
              <a:p>
                <a:r>
                  <a:rPr lang="en-US" dirty="0"/>
                  <a:t>	</a:t>
                </a:r>
              </a:p>
              <a:p>
                <a:endParaRPr lang="en-US" dirty="0"/>
              </a:p>
            </p:txBody>
          </p:sp>
        </mc:Choice>
        <mc:Fallback xmlns="">
          <p:sp>
            <p:nvSpPr>
              <p:cNvPr id="5" name="TextBox 4"/>
              <p:cNvSpPr txBox="1">
                <a:spLocks noRot="1" noChangeAspect="1" noMove="1" noResize="1" noEditPoints="1" noAdjustHandles="1" noChangeArrowheads="1" noChangeShapeType="1" noTextEdit="1"/>
              </p:cNvSpPr>
              <p:nvPr/>
            </p:nvSpPr>
            <p:spPr>
              <a:xfrm>
                <a:off x="752077" y="2506681"/>
                <a:ext cx="9448799" cy="3724096"/>
              </a:xfrm>
              <a:prstGeom prst="rect">
                <a:avLst/>
              </a:prstGeom>
              <a:blipFill rotWithShape="0">
                <a:blip r:embed="rId2"/>
                <a:stretch>
                  <a:fillRect l="-516" t="-81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a:xfrm>
                <a:off x="7564583" y="2651161"/>
                <a:ext cx="4176464" cy="2554545"/>
              </a:xfrm>
              <a:prstGeom prst="rect">
                <a:avLst/>
              </a:prstGeom>
              <a:noFill/>
            </p:spPr>
            <p:txBody>
              <a:bodyPr wrap="none" rtlCol="0">
                <a:spAutoFit/>
              </a:bodyPr>
              <a:lstStyle/>
              <a:p>
                <a:r>
                  <a:rPr lang="en-US" sz="1600" u="sng" dirty="0"/>
                  <a:t>Parameters:</a:t>
                </a:r>
              </a:p>
              <a:p>
                <a:r>
                  <a:rPr lang="en-US" sz="1600" dirty="0"/>
                  <a:t> </a:t>
                </a:r>
              </a:p>
              <a:p>
                <a14:m>
                  <m:oMath xmlns:m="http://schemas.openxmlformats.org/officeDocument/2006/math">
                    <m:r>
                      <a:rPr lang="en-US" sz="1600" i="1">
                        <a:latin typeface="Cambria Math" charset="0"/>
                        <a:ea typeface="Cambria Math" charset="0"/>
                        <a:cs typeface="Cambria Math" charset="0"/>
                      </a:rPr>
                      <m:t>𝜇</m:t>
                    </m:r>
                  </m:oMath>
                </a14:m>
                <a:r>
                  <a:rPr lang="en-US" sz="1600" dirty="0">
                    <a:ea typeface="Cambria Math" charset="0"/>
                    <a:cs typeface="Cambria Math" charset="0"/>
                  </a:rPr>
                  <a:t> -  perplexity </a:t>
                </a:r>
              </a:p>
              <a:p>
                <a:endParaRPr lang="en-US" sz="1600" dirty="0">
                  <a:ea typeface="Cambria Math" charset="0"/>
                  <a:cs typeface="Cambria Math" charset="0"/>
                </a:endParaRPr>
              </a:p>
              <a:p>
                <a:r>
                  <a:rPr lang="en-US" sz="1600" dirty="0"/>
                  <a:t>T – number of iterations</a:t>
                </a:r>
              </a:p>
              <a:p>
                <a:endParaRPr lang="en-US" sz="1600" i="1" dirty="0">
                  <a:latin typeface="Cambria Math" charset="0"/>
                  <a:ea typeface="Cambria Math" charset="0"/>
                  <a:cs typeface="Cambria Math" charset="0"/>
                </a:endParaRPr>
              </a:p>
              <a:p>
                <a14:m>
                  <m:oMath xmlns:m="http://schemas.openxmlformats.org/officeDocument/2006/math">
                    <m:r>
                      <a:rPr lang="en-US" sz="1600" i="1">
                        <a:latin typeface="Cambria Math" charset="0"/>
                        <a:ea typeface="Cambria Math" charset="0"/>
                        <a:cs typeface="Cambria Math" charset="0"/>
                      </a:rPr>
                      <m:t>𝜃</m:t>
                    </m:r>
                    <m:r>
                      <a:rPr lang="en-US" sz="1600" b="0" i="1" smtClean="0">
                        <a:latin typeface="Cambria Math" charset="0"/>
                        <a:ea typeface="Cambria Math" charset="0"/>
                        <a:cs typeface="Cambria Math" charset="0"/>
                      </a:rPr>
                      <m:t>  −</m:t>
                    </m:r>
                  </m:oMath>
                </a14:m>
                <a:r>
                  <a:rPr lang="en-US" sz="1600" dirty="0"/>
                  <a:t> </a:t>
                </a:r>
                <a:r>
                  <a:rPr lang="en-US" sz="1600" dirty="0">
                    <a:ea typeface="Cambria Math" charset="0"/>
                    <a:cs typeface="Cambria Math" charset="0"/>
                  </a:rPr>
                  <a:t>degree of approximation in Barnes-Hut</a:t>
                </a:r>
              </a:p>
              <a:p>
                <a:endParaRPr lang="en-US" sz="1600" dirty="0"/>
              </a:p>
              <a:p>
                <a:endParaRPr lang="en-US" sz="1600" dirty="0"/>
              </a:p>
              <a:p>
                <a:endParaRPr lang="en-US" sz="1600" dirty="0"/>
              </a:p>
            </p:txBody>
          </p:sp>
        </mc:Choice>
        <mc:Fallback xmlns="">
          <p:sp>
            <p:nvSpPr>
              <p:cNvPr id="6" name="TextBox 5"/>
              <p:cNvSpPr txBox="1">
                <a:spLocks noRot="1" noChangeAspect="1" noMove="1" noResize="1" noEditPoints="1" noAdjustHandles="1" noChangeArrowheads="1" noChangeShapeType="1" noTextEdit="1"/>
              </p:cNvSpPr>
              <p:nvPr/>
            </p:nvSpPr>
            <p:spPr>
              <a:xfrm>
                <a:off x="7564583" y="2651161"/>
                <a:ext cx="4176464" cy="2554545"/>
              </a:xfrm>
              <a:prstGeom prst="rect">
                <a:avLst/>
              </a:prstGeom>
              <a:blipFill rotWithShape="0">
                <a:blip r:embed="rId3"/>
                <a:stretch>
                  <a:fillRect l="-876" t="-716"/>
                </a:stretch>
              </a:blipFill>
            </p:spPr>
            <p:txBody>
              <a:bodyPr/>
              <a:lstStyle/>
              <a:p>
                <a:r>
                  <a:rPr lang="en-US">
                    <a:noFill/>
                  </a:rPr>
                  <a:t> </a:t>
                </a:r>
              </a:p>
            </p:txBody>
          </p:sp>
        </mc:Fallback>
      </mc:AlternateContent>
      <p:sp>
        <p:nvSpPr>
          <p:cNvPr id="3" name="TextBox 2"/>
          <p:cNvSpPr txBox="1"/>
          <p:nvPr/>
        </p:nvSpPr>
        <p:spPr>
          <a:xfrm>
            <a:off x="784383" y="5707557"/>
            <a:ext cx="10623231" cy="646331"/>
          </a:xfrm>
          <a:prstGeom prst="rect">
            <a:avLst/>
          </a:prstGeom>
          <a:noFill/>
        </p:spPr>
        <p:txBody>
          <a:bodyPr wrap="square" rtlCol="0">
            <a:spAutoFit/>
          </a:bodyPr>
          <a:lstStyle/>
          <a:p>
            <a:r>
              <a:rPr lang="en-US" sz="1800" dirty="0"/>
              <a:t>For simplicity, we assume one point is being inserted at each iteration, but inserting  more points per iteration is possible. </a:t>
            </a:r>
          </a:p>
        </p:txBody>
      </p:sp>
    </p:spTree>
    <p:extLst>
      <p:ext uri="{BB962C8B-B14F-4D97-AF65-F5344CB8AC3E}">
        <p14:creationId xmlns:p14="http://schemas.microsoft.com/office/powerpoint/2010/main" val="270153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t-SNE Demo</a:t>
            </a:r>
          </a:p>
        </p:txBody>
      </p:sp>
      <p:sp>
        <p:nvSpPr>
          <p:cNvPr id="3" name="Text Placeholder 2"/>
          <p:cNvSpPr>
            <a:spLocks noGrp="1"/>
          </p:cNvSpPr>
          <p:nvPr>
            <p:ph type="body" idx="1"/>
          </p:nvPr>
        </p:nvSpPr>
        <p:spPr/>
        <p:txBody>
          <a:bodyPr/>
          <a:lstStyle/>
          <a:p>
            <a:r>
              <a:rPr lang="en-US" dirty="0"/>
              <a:t>  Original t-SNE is batch based, hence requires all data points up-front. </a:t>
            </a:r>
          </a:p>
          <a:p>
            <a:r>
              <a:rPr lang="en-US" dirty="0"/>
              <a:t>  Can we lift this restriction?</a:t>
            </a:r>
          </a:p>
          <a:p>
            <a:endParaRPr lang="en-US" dirty="0"/>
          </a:p>
          <a:p>
            <a:r>
              <a:rPr lang="en-US" dirty="0"/>
              <a:t>  We propose a streaming t-SNE that supports </a:t>
            </a:r>
          </a:p>
          <a:p>
            <a:pPr lvl="1"/>
            <a:r>
              <a:rPr lang="en-US" dirty="0"/>
              <a:t>  sliding window evaluation over a dataset</a:t>
            </a:r>
          </a:p>
          <a:p>
            <a:pPr lvl="1"/>
            <a:r>
              <a:rPr lang="en-US" dirty="0"/>
              <a:t>  visualizing an evolving distribution in near real-time </a:t>
            </a:r>
          </a:p>
        </p:txBody>
      </p:sp>
      <p:sp>
        <p:nvSpPr>
          <p:cNvPr id="4" name="Footer Placeholder 3"/>
          <p:cNvSpPr>
            <a:spLocks noGrp="1"/>
          </p:cNvSpPr>
          <p:nvPr>
            <p:ph type="ftr" idx="11"/>
          </p:nvPr>
        </p:nvSpPr>
        <p:spPr/>
        <p:txBody>
          <a:bodyPr/>
          <a:lstStyle/>
          <a:p>
            <a:r>
              <a:rPr lang="en-US"/>
              <a:t>Streaming t-SNE</a:t>
            </a:r>
          </a:p>
        </p:txBody>
      </p:sp>
    </p:spTree>
    <p:extLst>
      <p:ext uri="{BB962C8B-B14F-4D97-AF65-F5344CB8AC3E}">
        <p14:creationId xmlns:p14="http://schemas.microsoft.com/office/powerpoint/2010/main" val="883581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Visualizing many dimensions</a:t>
            </a:r>
          </a:p>
        </p:txBody>
      </p:sp>
      <p:sp>
        <p:nvSpPr>
          <p:cNvPr id="3" name="Text Placeholder 2"/>
          <p:cNvSpPr>
            <a:spLocks noGrp="1"/>
          </p:cNvSpPr>
          <p:nvPr>
            <p:ph type="body" idx="1"/>
          </p:nvPr>
        </p:nvSpPr>
        <p:spPr/>
        <p:txBody>
          <a:bodyPr/>
          <a:lstStyle/>
          <a:p>
            <a:r>
              <a:rPr lang="en-US" dirty="0"/>
              <a:t> Visualizing data of high dimension is hard!</a:t>
            </a:r>
          </a:p>
        </p:txBody>
      </p:sp>
      <p:sp>
        <p:nvSpPr>
          <p:cNvPr id="4" name="Footer Placeholder 3"/>
          <p:cNvSpPr>
            <a:spLocks noGrp="1"/>
          </p:cNvSpPr>
          <p:nvPr>
            <p:ph type="ftr" idx="11"/>
          </p:nvPr>
        </p:nvSpPr>
        <p:spPr/>
        <p:txBody>
          <a:bodyPr/>
          <a:lstStyle/>
          <a:p>
            <a:r>
              <a:rPr lang="en-US"/>
              <a:t>Streaming t-SNE</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9708" y="2235287"/>
            <a:ext cx="10224655" cy="4241712"/>
          </a:xfrm>
          <a:prstGeom prst="rect">
            <a:avLst/>
          </a:prstGeom>
        </p:spPr>
      </p:pic>
    </p:spTree>
    <p:extLst>
      <p:ext uri="{BB962C8B-B14F-4D97-AF65-F5344CB8AC3E}">
        <p14:creationId xmlns:p14="http://schemas.microsoft.com/office/powerpoint/2010/main" val="15134915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p:nvPr/>
        </p:nvSpPr>
        <p:spPr>
          <a:xfrm>
            <a:off x="954024" y="4290060"/>
            <a:ext cx="4410456" cy="1760063"/>
          </a:xfrm>
          <a:prstGeom prst="roundRect">
            <a:avLst>
              <a:gd name="adj" fmla="val 16667"/>
            </a:avLst>
          </a:prstGeom>
          <a:solidFill>
            <a:schemeClr val="lt1"/>
          </a:solidFill>
          <a:ln w="26400"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09" name="Shape 109"/>
          <p:cNvSpPr/>
          <p:nvPr/>
        </p:nvSpPr>
        <p:spPr>
          <a:xfrm>
            <a:off x="829980" y="4181094"/>
            <a:ext cx="4410456" cy="1758697"/>
          </a:xfrm>
          <a:prstGeom prst="roundRect">
            <a:avLst>
              <a:gd name="adj" fmla="val 16667"/>
            </a:avLst>
          </a:prstGeom>
          <a:solidFill>
            <a:schemeClr val="lt1"/>
          </a:solidFill>
          <a:ln w="26400"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10" name="Shape 110"/>
          <p:cNvSpPr txBox="1">
            <a:spLocks noGrp="1"/>
          </p:cNvSpPr>
          <p:nvPr>
            <p:ph type="title"/>
          </p:nvPr>
        </p:nvSpPr>
        <p:spPr>
          <a:xfrm>
            <a:off x="609600" y="441960"/>
            <a:ext cx="10972799" cy="990599"/>
          </a:xfrm>
          <a:prstGeom prst="rect">
            <a:avLst/>
          </a:prstGeom>
          <a:noFill/>
          <a:ln>
            <a:noFill/>
          </a:ln>
        </p:spPr>
        <p:txBody>
          <a:bodyPr wrap="square" lIns="91425" tIns="45700" rIns="91425" bIns="45700" anchor="ctr" anchorCtr="0">
            <a:noAutofit/>
          </a:bodyPr>
          <a:lstStyle/>
          <a:p>
            <a:pPr marL="0" marR="0" lvl="0" indent="0" algn="l" rtl="0">
              <a:spcBef>
                <a:spcPts val="0"/>
              </a:spcBef>
              <a:buClr>
                <a:schemeClr val="dk2"/>
              </a:buClr>
              <a:buSzPct val="25000"/>
              <a:buFont typeface="Arial"/>
              <a:buNone/>
            </a:pPr>
            <a:r>
              <a:rPr lang="en-US" sz="4000" b="0" i="0" u="none" strike="noStrike" cap="none" dirty="0">
                <a:solidFill>
                  <a:schemeClr val="dk2"/>
                </a:solidFill>
                <a:latin typeface="Arial"/>
                <a:ea typeface="Arial"/>
                <a:cs typeface="Arial"/>
                <a:sym typeface="Arial"/>
              </a:rPr>
              <a:t>Introduction	</a:t>
            </a:r>
          </a:p>
        </p:txBody>
      </p:sp>
      <p:sp>
        <p:nvSpPr>
          <p:cNvPr id="111" name="Shape 111"/>
          <p:cNvSpPr txBox="1">
            <a:spLocks noGrp="1"/>
          </p:cNvSpPr>
          <p:nvPr>
            <p:ph type="body" idx="1"/>
          </p:nvPr>
        </p:nvSpPr>
        <p:spPr>
          <a:xfrm>
            <a:off x="609600" y="1399032"/>
            <a:ext cx="10972799" cy="4876799"/>
          </a:xfrm>
          <a:prstGeom prst="rect">
            <a:avLst/>
          </a:prstGeom>
          <a:noFill/>
          <a:ln>
            <a:noFill/>
          </a:ln>
        </p:spPr>
        <p:txBody>
          <a:bodyPr wrap="square" lIns="91425" tIns="45700" rIns="91425" bIns="45700" anchor="t" anchorCtr="0">
            <a:noAutofit/>
          </a:bodyPr>
          <a:lstStyle/>
          <a:p>
            <a:pPr marL="182880" marR="0" lvl="0" indent="-182880" algn="l" rtl="0">
              <a:spcBef>
                <a:spcPts val="0"/>
              </a:spcBef>
              <a:spcAft>
                <a:spcPts val="0"/>
              </a:spcAft>
              <a:buClr>
                <a:schemeClr val="accent1"/>
              </a:buClr>
              <a:buSzPct val="85000"/>
              <a:buFont typeface="Arial"/>
              <a:buChar char="•"/>
            </a:pPr>
            <a:r>
              <a:rPr lang="en-US" sz="2400" b="0" i="0" u="none" strike="noStrike" cap="none" dirty="0">
                <a:solidFill>
                  <a:schemeClr val="dk1"/>
                </a:solidFill>
                <a:latin typeface="Arial"/>
                <a:ea typeface="Arial"/>
                <a:cs typeface="Arial"/>
                <a:sym typeface="Arial"/>
              </a:rPr>
              <a:t>We are given a collection of N high-dimensional objects x</a:t>
            </a:r>
            <a:r>
              <a:rPr lang="en-US" sz="2400" b="0" i="0" u="none" strike="noStrike" cap="none" baseline="-25000" dirty="0">
                <a:solidFill>
                  <a:schemeClr val="dk1"/>
                </a:solidFill>
                <a:latin typeface="Arial"/>
                <a:ea typeface="Arial"/>
                <a:cs typeface="Arial"/>
                <a:sym typeface="Arial"/>
              </a:rPr>
              <a:t>1</a:t>
            </a:r>
            <a:r>
              <a:rPr lang="en-US" sz="2400" b="0" i="0" u="none" strike="noStrike" cap="none" dirty="0">
                <a:solidFill>
                  <a:schemeClr val="dk1"/>
                </a:solidFill>
                <a:latin typeface="Arial"/>
                <a:ea typeface="Arial"/>
                <a:cs typeface="Arial"/>
                <a:sym typeface="Arial"/>
              </a:rPr>
              <a:t>, …, </a:t>
            </a:r>
            <a:r>
              <a:rPr lang="en-US" sz="2400" b="0" i="0" u="none" strike="noStrike" cap="none" dirty="0" err="1">
                <a:solidFill>
                  <a:schemeClr val="dk1"/>
                </a:solidFill>
                <a:latin typeface="Arial"/>
                <a:ea typeface="Arial"/>
                <a:cs typeface="Arial"/>
                <a:sym typeface="Arial"/>
              </a:rPr>
              <a:t>x</a:t>
            </a:r>
            <a:r>
              <a:rPr lang="en-US" sz="2400" b="0" i="0" u="none" strike="noStrike" cap="none" baseline="-25000" dirty="0" err="1">
                <a:solidFill>
                  <a:schemeClr val="dk1"/>
                </a:solidFill>
                <a:latin typeface="Arial"/>
                <a:ea typeface="Arial"/>
                <a:cs typeface="Arial"/>
                <a:sym typeface="Arial"/>
              </a:rPr>
              <a:t>n</a:t>
            </a:r>
            <a:endParaRPr lang="en-US" sz="2400" b="0" i="0" u="none" strike="noStrike" cap="none" baseline="-25000" dirty="0">
              <a:solidFill>
                <a:schemeClr val="dk1"/>
              </a:solidFill>
              <a:latin typeface="Arial"/>
              <a:ea typeface="Arial"/>
              <a:cs typeface="Arial"/>
              <a:sym typeface="Arial"/>
            </a:endParaRPr>
          </a:p>
          <a:p>
            <a:pPr marL="182880" marR="0" lvl="0" indent="-182880" algn="l" rtl="0">
              <a:spcBef>
                <a:spcPts val="480"/>
              </a:spcBef>
              <a:spcAft>
                <a:spcPts val="0"/>
              </a:spcAft>
              <a:buClr>
                <a:schemeClr val="accent1"/>
              </a:buClr>
              <a:buSzPct val="85000"/>
              <a:buFont typeface="Arial"/>
              <a:buChar char="•"/>
            </a:pPr>
            <a:r>
              <a:rPr lang="en-US" sz="2400" b="0" i="0" u="none" strike="noStrike" cap="none" dirty="0">
                <a:solidFill>
                  <a:schemeClr val="dk1"/>
                </a:solidFill>
                <a:latin typeface="Arial"/>
                <a:ea typeface="Arial"/>
                <a:cs typeface="Arial"/>
                <a:sym typeface="Arial"/>
              </a:rPr>
              <a:t>How can we visualize these objects in a low </a:t>
            </a:r>
            <a:r>
              <a:rPr lang="en-US" dirty="0"/>
              <a:t>dimensional</a:t>
            </a:r>
            <a:r>
              <a:rPr lang="en-US" sz="2400" b="0" i="0" u="none" strike="noStrike" cap="none" dirty="0">
                <a:solidFill>
                  <a:schemeClr val="dk1"/>
                </a:solidFill>
                <a:latin typeface="Arial"/>
                <a:ea typeface="Arial"/>
                <a:cs typeface="Arial"/>
                <a:sym typeface="Arial"/>
              </a:rPr>
              <a:t> space?</a:t>
            </a:r>
          </a:p>
          <a:p>
            <a:pPr marL="182880" marR="0" lvl="0" indent="-182880" algn="l" rtl="0">
              <a:spcBef>
                <a:spcPts val="480"/>
              </a:spcBef>
              <a:spcAft>
                <a:spcPts val="0"/>
              </a:spcAft>
              <a:buClr>
                <a:schemeClr val="accent1"/>
              </a:buClr>
              <a:buSzPct val="85000"/>
              <a:buFont typeface="Arial"/>
              <a:buNone/>
            </a:pPr>
            <a:endParaRPr sz="2400" b="0" i="0" u="none" strike="noStrike" cap="none" dirty="0">
              <a:solidFill>
                <a:schemeClr val="dk1"/>
              </a:solidFill>
              <a:latin typeface="Arial"/>
              <a:ea typeface="Arial"/>
              <a:cs typeface="Arial"/>
              <a:sym typeface="Arial"/>
            </a:endParaRPr>
          </a:p>
          <a:p>
            <a:pPr marL="182880" marR="0" lvl="0" indent="-182880" algn="l" rtl="0">
              <a:spcBef>
                <a:spcPts val="480"/>
              </a:spcBef>
              <a:spcAft>
                <a:spcPts val="0"/>
              </a:spcAft>
              <a:buClr>
                <a:schemeClr val="accent1"/>
              </a:buClr>
              <a:buSzPct val="85000"/>
              <a:buFont typeface="Arial"/>
              <a:buChar char="•"/>
            </a:pPr>
            <a:r>
              <a:rPr lang="en-US" sz="2400" b="0" i="0" u="none" strike="noStrike" cap="none" dirty="0">
                <a:solidFill>
                  <a:schemeClr val="dk1"/>
                </a:solidFill>
                <a:latin typeface="Arial"/>
                <a:ea typeface="Arial"/>
                <a:cs typeface="Arial"/>
                <a:sym typeface="Arial"/>
              </a:rPr>
              <a:t>Method</a:t>
            </a:r>
          </a:p>
          <a:p>
            <a:pPr marL="457200" marR="0" lvl="1" indent="-190500" algn="l" rtl="0">
              <a:spcBef>
                <a:spcPts val="400"/>
              </a:spcBef>
              <a:spcAft>
                <a:spcPts val="0"/>
              </a:spcAft>
              <a:buClr>
                <a:schemeClr val="accent1"/>
              </a:buClr>
              <a:buSzPct val="85000"/>
              <a:buFont typeface="Arial"/>
              <a:buChar char="•"/>
            </a:pPr>
            <a:r>
              <a:rPr lang="en-US" sz="2000" b="0" i="0" u="none" strike="noStrike" cap="none" dirty="0">
                <a:solidFill>
                  <a:schemeClr val="dk1"/>
                </a:solidFill>
                <a:latin typeface="Arial"/>
                <a:ea typeface="Arial"/>
                <a:cs typeface="Arial"/>
                <a:sym typeface="Arial"/>
              </a:rPr>
              <a:t>Build a 2-D or 3-D map, such that </a:t>
            </a:r>
            <a:r>
              <a:rPr lang="en-US" dirty="0"/>
              <a:t>distances</a:t>
            </a:r>
            <a:r>
              <a:rPr lang="en-US" sz="2000" b="0" i="0" u="none" strike="noStrike" cap="none" dirty="0">
                <a:solidFill>
                  <a:schemeClr val="dk1"/>
                </a:solidFill>
                <a:latin typeface="Arial"/>
                <a:ea typeface="Arial"/>
                <a:cs typeface="Arial"/>
                <a:sym typeface="Arial"/>
              </a:rPr>
              <a:t> between points in the low-</a:t>
            </a:r>
            <a:r>
              <a:rPr lang="en-US" dirty="0"/>
              <a:t>D map </a:t>
            </a:r>
            <a:r>
              <a:rPr lang="en-US" sz="2000" b="0" i="0" u="none" strike="noStrike" cap="none" dirty="0">
                <a:solidFill>
                  <a:schemeClr val="dk1"/>
                </a:solidFill>
                <a:latin typeface="Arial"/>
                <a:ea typeface="Arial"/>
                <a:cs typeface="Arial"/>
                <a:sym typeface="Arial"/>
              </a:rPr>
              <a:t>reflect </a:t>
            </a:r>
            <a:r>
              <a:rPr lang="en-US" dirty="0"/>
              <a:t>similarities</a:t>
            </a:r>
            <a:r>
              <a:rPr lang="en-US" sz="2000" b="0" i="0" u="none" strike="noStrike" cap="none" dirty="0">
                <a:solidFill>
                  <a:schemeClr val="dk1"/>
                </a:solidFill>
                <a:latin typeface="Arial"/>
                <a:ea typeface="Arial"/>
                <a:cs typeface="Arial"/>
                <a:sym typeface="Arial"/>
              </a:rPr>
              <a:t> in the high-</a:t>
            </a:r>
            <a:r>
              <a:rPr lang="en-US" dirty="0"/>
              <a:t>dimensional</a:t>
            </a:r>
            <a:r>
              <a:rPr lang="en-US" sz="2000" b="0" i="0" u="none" strike="noStrike" cap="none" dirty="0">
                <a:solidFill>
                  <a:schemeClr val="dk1"/>
                </a:solidFill>
                <a:latin typeface="Arial"/>
                <a:ea typeface="Arial"/>
                <a:cs typeface="Arial"/>
                <a:sym typeface="Arial"/>
              </a:rPr>
              <a:t> data.</a:t>
            </a:r>
          </a:p>
          <a:p>
            <a:pPr marL="457200" marR="0" lvl="1" indent="-190500" algn="l" rtl="0">
              <a:spcBef>
                <a:spcPts val="400"/>
              </a:spcBef>
              <a:spcAft>
                <a:spcPts val="0"/>
              </a:spcAft>
              <a:buClr>
                <a:schemeClr val="accent1"/>
              </a:buClr>
              <a:buSzPct val="85000"/>
              <a:buFont typeface="Arial"/>
              <a:buNone/>
            </a:pPr>
            <a:endParaRPr sz="2000" b="0" i="0" u="none" strike="noStrike" cap="none" dirty="0">
              <a:solidFill>
                <a:schemeClr val="dk1"/>
              </a:solidFill>
              <a:latin typeface="Arial"/>
              <a:ea typeface="Arial"/>
              <a:cs typeface="Arial"/>
              <a:sym typeface="Arial"/>
            </a:endParaRPr>
          </a:p>
          <a:p>
            <a:pPr marL="457200" marR="0" lvl="1" indent="-190500" algn="l" rtl="0">
              <a:spcBef>
                <a:spcPts val="400"/>
              </a:spcBef>
              <a:buClr>
                <a:schemeClr val="accent1"/>
              </a:buClr>
              <a:buSzPct val="85000"/>
              <a:buFont typeface="Arial"/>
              <a:buNone/>
            </a:pPr>
            <a:endParaRPr sz="2000" b="0" i="0" u="none" strike="noStrike" cap="none" dirty="0">
              <a:solidFill>
                <a:schemeClr val="dk1"/>
              </a:solidFill>
              <a:latin typeface="Arial"/>
              <a:ea typeface="Arial"/>
              <a:cs typeface="Arial"/>
              <a:sym typeface="Arial"/>
            </a:endParaRPr>
          </a:p>
        </p:txBody>
      </p:sp>
      <p:sp>
        <p:nvSpPr>
          <p:cNvPr id="112" name="Shape 112"/>
          <p:cNvSpPr/>
          <p:nvPr/>
        </p:nvSpPr>
        <p:spPr>
          <a:xfrm>
            <a:off x="710183" y="4064507"/>
            <a:ext cx="4410456" cy="1758697"/>
          </a:xfrm>
          <a:prstGeom prst="roundRect">
            <a:avLst>
              <a:gd name="adj" fmla="val 16667"/>
            </a:avLst>
          </a:prstGeom>
          <a:solidFill>
            <a:schemeClr val="lt1"/>
          </a:solidFill>
          <a:ln w="26400"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13" name="Shape 113"/>
          <p:cNvSpPr/>
          <p:nvPr/>
        </p:nvSpPr>
        <p:spPr>
          <a:xfrm>
            <a:off x="609600" y="3956303"/>
            <a:ext cx="4410456" cy="1757935"/>
          </a:xfrm>
          <a:prstGeom prst="roundRect">
            <a:avLst>
              <a:gd name="adj" fmla="val 16667"/>
            </a:avLst>
          </a:prstGeom>
          <a:solidFill>
            <a:schemeClr val="lt1"/>
          </a:solidFill>
          <a:ln w="26400"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14" name="Shape 114"/>
          <p:cNvSpPr/>
          <p:nvPr/>
        </p:nvSpPr>
        <p:spPr>
          <a:xfrm>
            <a:off x="5687567" y="4888992"/>
            <a:ext cx="1237488" cy="329184"/>
          </a:xfrm>
          <a:prstGeom prst="rightArrow">
            <a:avLst>
              <a:gd name="adj1" fmla="val 50000"/>
              <a:gd name="adj2" fmla="val 50000"/>
            </a:avLst>
          </a:prstGeom>
          <a:solidFill>
            <a:schemeClr val="dk2"/>
          </a:solidFill>
          <a:ln w="26400"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15" name="Shape 115"/>
          <p:cNvSpPr/>
          <p:nvPr/>
        </p:nvSpPr>
        <p:spPr>
          <a:xfrm>
            <a:off x="950975" y="4352544"/>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16" name="Shape 116"/>
          <p:cNvSpPr/>
          <p:nvPr/>
        </p:nvSpPr>
        <p:spPr>
          <a:xfrm>
            <a:off x="1249679" y="4925567"/>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17" name="Shape 117"/>
          <p:cNvSpPr/>
          <p:nvPr/>
        </p:nvSpPr>
        <p:spPr>
          <a:xfrm>
            <a:off x="3261359" y="4248912"/>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18" name="Shape 118"/>
          <p:cNvSpPr/>
          <p:nvPr/>
        </p:nvSpPr>
        <p:spPr>
          <a:xfrm>
            <a:off x="4322064" y="4120896"/>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19" name="Shape 119"/>
          <p:cNvSpPr/>
          <p:nvPr/>
        </p:nvSpPr>
        <p:spPr>
          <a:xfrm>
            <a:off x="2950464" y="4971287"/>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20" name="Shape 120"/>
          <p:cNvSpPr/>
          <p:nvPr/>
        </p:nvSpPr>
        <p:spPr>
          <a:xfrm>
            <a:off x="4285487" y="5233416"/>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21" name="Shape 121"/>
          <p:cNvSpPr/>
          <p:nvPr/>
        </p:nvSpPr>
        <p:spPr>
          <a:xfrm>
            <a:off x="3773423" y="4651248"/>
            <a:ext cx="347471" cy="329184"/>
          </a:xfrm>
          <a:prstGeom prst="ellipse">
            <a:avLst/>
          </a:prstGeom>
          <a:solidFill>
            <a:schemeClr val="accent2"/>
          </a:solidFill>
          <a:ln w="26425" cap="flat" cmpd="sng">
            <a:solidFill>
              <a:schemeClr val="accent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grpSp>
        <p:nvGrpSpPr>
          <p:cNvPr id="131" name="Shape 131"/>
          <p:cNvGrpSpPr/>
          <p:nvPr/>
        </p:nvGrpSpPr>
        <p:grpSpPr>
          <a:xfrm>
            <a:off x="7156703" y="4085082"/>
            <a:ext cx="4410456" cy="1865376"/>
            <a:chOff x="7171943" y="4461891"/>
            <a:chExt cx="4410456" cy="1865376"/>
          </a:xfrm>
        </p:grpSpPr>
        <p:sp>
          <p:nvSpPr>
            <p:cNvPr id="132" name="Shape 132"/>
            <p:cNvSpPr/>
            <p:nvPr/>
          </p:nvSpPr>
          <p:spPr>
            <a:xfrm>
              <a:off x="7171943" y="4461891"/>
              <a:ext cx="4410456" cy="1865376"/>
            </a:xfrm>
            <a:prstGeom prst="roundRect">
              <a:avLst>
                <a:gd name="adj" fmla="val 16667"/>
              </a:avLst>
            </a:prstGeom>
            <a:solidFill>
              <a:schemeClr val="lt1"/>
            </a:solidFill>
            <a:ln w="26400"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33" name="Shape 133"/>
            <p:cNvSpPr/>
            <p:nvPr/>
          </p:nvSpPr>
          <p:spPr>
            <a:xfrm>
              <a:off x="7432547" y="5103494"/>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34" name="Shape 134"/>
            <p:cNvSpPr/>
            <p:nvPr/>
          </p:nvSpPr>
          <p:spPr>
            <a:xfrm>
              <a:off x="7855621" y="5700903"/>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35" name="Shape 135"/>
            <p:cNvSpPr/>
            <p:nvPr/>
          </p:nvSpPr>
          <p:spPr>
            <a:xfrm>
              <a:off x="9357360" y="4707255"/>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36" name="Shape 136"/>
            <p:cNvSpPr/>
            <p:nvPr/>
          </p:nvSpPr>
          <p:spPr>
            <a:xfrm>
              <a:off x="10730484" y="4690110"/>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37" name="Shape 137"/>
            <p:cNvSpPr/>
            <p:nvPr/>
          </p:nvSpPr>
          <p:spPr>
            <a:xfrm>
              <a:off x="9113520" y="5381244"/>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38" name="Shape 138"/>
            <p:cNvSpPr/>
            <p:nvPr/>
          </p:nvSpPr>
          <p:spPr>
            <a:xfrm>
              <a:off x="10620756" y="5803392"/>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39" name="Shape 139"/>
            <p:cNvSpPr/>
            <p:nvPr/>
          </p:nvSpPr>
          <p:spPr>
            <a:xfrm>
              <a:off x="9985247" y="5218176"/>
              <a:ext cx="347471" cy="329184"/>
            </a:xfrm>
            <a:prstGeom prst="ellipse">
              <a:avLst/>
            </a:prstGeom>
            <a:solidFill>
              <a:schemeClr val="accent2"/>
            </a:solidFill>
            <a:ln w="26425" cap="flat" cmpd="sng">
              <a:solidFill>
                <a:schemeClr val="accent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grpSp>
      <p:sp>
        <p:nvSpPr>
          <p:cNvPr id="140" name="Shape 140"/>
          <p:cNvSpPr/>
          <p:nvPr/>
        </p:nvSpPr>
        <p:spPr>
          <a:xfrm>
            <a:off x="704087" y="6177377"/>
            <a:ext cx="10863071" cy="646331"/>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800" b="0" i="0" u="none" strike="noStrike" cap="none" dirty="0">
                <a:solidFill>
                  <a:schemeClr val="dk1"/>
                </a:solidFill>
                <a:latin typeface="Arial"/>
                <a:ea typeface="Arial"/>
                <a:cs typeface="Arial"/>
                <a:sym typeface="Arial"/>
              </a:rPr>
              <a:t>We need to minimize an objective function that measures the discrepancy between similarities in the data and similarities in the map. </a:t>
            </a:r>
          </a:p>
        </p:txBody>
      </p:sp>
      <p:sp>
        <p:nvSpPr>
          <p:cNvPr id="2" name="Footer Placeholder 1"/>
          <p:cNvSpPr>
            <a:spLocks noGrp="1"/>
          </p:cNvSpPr>
          <p:nvPr>
            <p:ph type="ftr" idx="11"/>
          </p:nvPr>
        </p:nvSpPr>
        <p:spPr/>
        <p:txBody>
          <a:bodyPr/>
          <a:lstStyle/>
          <a:p>
            <a:r>
              <a:rPr lang="en-US"/>
              <a:t>Streaming t-SNE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Shape 160"/>
          <p:cNvSpPr txBox="1">
            <a:spLocks noGrp="1"/>
          </p:cNvSpPr>
          <p:nvPr>
            <p:ph type="title"/>
          </p:nvPr>
        </p:nvSpPr>
        <p:spPr>
          <a:xfrm>
            <a:off x="609600" y="533400"/>
            <a:ext cx="10972799" cy="990599"/>
          </a:xfrm>
          <a:prstGeom prst="rect">
            <a:avLst/>
          </a:prstGeom>
          <a:noFill/>
          <a:ln>
            <a:noFill/>
          </a:ln>
        </p:spPr>
        <p:txBody>
          <a:bodyPr wrap="square" lIns="91425" tIns="45700" rIns="91425" bIns="45700" anchor="ctr" anchorCtr="0">
            <a:noAutofit/>
          </a:bodyPr>
          <a:lstStyle/>
          <a:p>
            <a:pPr marL="0" marR="0" lvl="0" indent="0" algn="l" rtl="0">
              <a:spcBef>
                <a:spcPts val="0"/>
              </a:spcBef>
              <a:buClr>
                <a:schemeClr val="dk2"/>
              </a:buClr>
              <a:buSzPct val="25000"/>
              <a:buFont typeface="Arial"/>
              <a:buNone/>
            </a:pPr>
            <a:r>
              <a:rPr lang="en-US"/>
              <a:t>Example of Dimensionality Reduction</a:t>
            </a:r>
          </a:p>
        </p:txBody>
      </p:sp>
      <p:sp>
        <p:nvSpPr>
          <p:cNvPr id="161" name="Shape 161"/>
          <p:cNvSpPr txBox="1">
            <a:spLocks noGrp="1"/>
          </p:cNvSpPr>
          <p:nvPr>
            <p:ph type="body" idx="1"/>
          </p:nvPr>
        </p:nvSpPr>
        <p:spPr>
          <a:xfrm>
            <a:off x="609600" y="1676400"/>
            <a:ext cx="5242500" cy="639900"/>
          </a:xfrm>
          <a:prstGeom prst="rect">
            <a:avLst/>
          </a:prstGeom>
          <a:noFill/>
          <a:ln>
            <a:noFill/>
          </a:ln>
        </p:spPr>
        <p:txBody>
          <a:bodyPr wrap="square" lIns="91425" tIns="45700" rIns="91425" bIns="45700" anchor="ctr" anchorCtr="0">
            <a:noAutofit/>
          </a:bodyPr>
          <a:lstStyle/>
          <a:p>
            <a:pPr marL="0" marR="0" lvl="0" indent="-69850" algn="ctr" rtl="0">
              <a:lnSpc>
                <a:spcPct val="100000"/>
              </a:lnSpc>
              <a:spcBef>
                <a:spcPts val="400"/>
              </a:spcBef>
              <a:spcAft>
                <a:spcPts val="0"/>
              </a:spcAft>
              <a:buClr>
                <a:srgbClr val="000000"/>
              </a:buClr>
              <a:buSzPct val="55000"/>
              <a:buFont typeface="Arial"/>
              <a:buNone/>
            </a:pPr>
            <a:r>
              <a:rPr lang="en-US">
                <a:solidFill>
                  <a:schemeClr val="dk1"/>
                </a:solidFill>
              </a:rPr>
              <a:t>High </a:t>
            </a:r>
            <a:r>
              <a:rPr lang="en-US"/>
              <a:t>Order</a:t>
            </a:r>
            <a:r>
              <a:rPr lang="en-US">
                <a:solidFill>
                  <a:schemeClr val="dk1"/>
                </a:solidFill>
              </a:rPr>
              <a:t> Datapoints</a:t>
            </a:r>
          </a:p>
        </p:txBody>
      </p:sp>
      <p:sp>
        <p:nvSpPr>
          <p:cNvPr id="162" name="Shape 162"/>
          <p:cNvSpPr txBox="1">
            <a:spLocks noGrp="1"/>
          </p:cNvSpPr>
          <p:nvPr>
            <p:ph type="body" idx="2"/>
          </p:nvPr>
        </p:nvSpPr>
        <p:spPr>
          <a:xfrm>
            <a:off x="609600" y="2438400"/>
            <a:ext cx="5242500" cy="3951300"/>
          </a:xfrm>
          <a:prstGeom prst="rect">
            <a:avLst/>
          </a:prstGeom>
        </p:spPr>
        <p:txBody>
          <a:bodyPr wrap="square" lIns="91425" tIns="91425" rIns="91425" bIns="91425" anchor="t" anchorCtr="0">
            <a:noAutofit/>
          </a:bodyPr>
          <a:lstStyle/>
          <a:p>
            <a:pPr lvl="0">
              <a:spcBef>
                <a:spcPts val="0"/>
              </a:spcBef>
              <a:buNone/>
            </a:pPr>
            <a:endParaRPr/>
          </a:p>
        </p:txBody>
      </p:sp>
      <p:sp>
        <p:nvSpPr>
          <p:cNvPr id="163" name="Shape 163"/>
          <p:cNvSpPr txBox="1">
            <a:spLocks noGrp="1"/>
          </p:cNvSpPr>
          <p:nvPr>
            <p:ph type="body" idx="3"/>
          </p:nvPr>
        </p:nvSpPr>
        <p:spPr>
          <a:xfrm>
            <a:off x="6339839" y="1676400"/>
            <a:ext cx="5242500" cy="639900"/>
          </a:xfrm>
          <a:prstGeom prst="rect">
            <a:avLst/>
          </a:prstGeom>
        </p:spPr>
        <p:txBody>
          <a:bodyPr wrap="square" lIns="91425" tIns="91425" rIns="91425" bIns="91425" anchor="ctr" anchorCtr="0">
            <a:noAutofit/>
          </a:bodyPr>
          <a:lstStyle/>
          <a:p>
            <a:pPr lvl="0" rtl="0">
              <a:spcBef>
                <a:spcPts val="0"/>
              </a:spcBef>
              <a:buNone/>
            </a:pPr>
            <a:r>
              <a:rPr lang="en-US"/>
              <a:t>Desired Low Dimensional Embedding</a:t>
            </a:r>
          </a:p>
        </p:txBody>
      </p:sp>
      <p:pic>
        <p:nvPicPr>
          <p:cNvPr id="164" name="Shape 164" descr="swiss_animation_spedup.gif"/>
          <p:cNvPicPr preferRelativeResize="0"/>
          <p:nvPr/>
        </p:nvPicPr>
        <p:blipFill>
          <a:blip r:embed="rId3">
            <a:alphaModFix/>
          </a:blip>
          <a:stretch>
            <a:fillRect/>
          </a:stretch>
        </p:blipFill>
        <p:spPr>
          <a:xfrm>
            <a:off x="609600" y="2468699"/>
            <a:ext cx="5242498" cy="3931855"/>
          </a:xfrm>
          <a:prstGeom prst="rect">
            <a:avLst/>
          </a:prstGeom>
          <a:noFill/>
          <a:ln>
            <a:noFill/>
          </a:ln>
        </p:spPr>
      </p:pic>
      <p:pic>
        <p:nvPicPr>
          <p:cNvPr id="165" name="Shape 165"/>
          <p:cNvPicPr preferRelativeResize="0"/>
          <p:nvPr/>
        </p:nvPicPr>
        <p:blipFill>
          <a:blip r:embed="rId4">
            <a:alphaModFix/>
          </a:blip>
          <a:stretch>
            <a:fillRect/>
          </a:stretch>
        </p:blipFill>
        <p:spPr>
          <a:xfrm>
            <a:off x="6492600" y="2413800"/>
            <a:ext cx="5334000" cy="4000500"/>
          </a:xfrm>
          <a:prstGeom prst="rect">
            <a:avLst/>
          </a:prstGeom>
          <a:noFill/>
          <a:ln>
            <a:noFill/>
          </a:ln>
        </p:spPr>
      </p:pic>
      <p:cxnSp>
        <p:nvCxnSpPr>
          <p:cNvPr id="166" name="Shape 166"/>
          <p:cNvCxnSpPr>
            <a:stCxn id="164" idx="3"/>
            <a:endCxn id="165" idx="1"/>
          </p:cNvCxnSpPr>
          <p:nvPr/>
        </p:nvCxnSpPr>
        <p:spPr>
          <a:xfrm rot="10800000" flipH="1">
            <a:off x="5852098" y="4413927"/>
            <a:ext cx="640500" cy="20700"/>
          </a:xfrm>
          <a:prstGeom prst="straightConnector1">
            <a:avLst/>
          </a:prstGeom>
          <a:noFill/>
          <a:ln w="28575" cap="flat" cmpd="sng">
            <a:solidFill>
              <a:schemeClr val="dk2"/>
            </a:solidFill>
            <a:prstDash val="solid"/>
            <a:round/>
            <a:headEnd type="none" w="lg" len="lg"/>
            <a:tailEnd type="triangle" w="lg" len="lg"/>
          </a:ln>
        </p:spPr>
      </p:cxnSp>
      <p:sp>
        <p:nvSpPr>
          <p:cNvPr id="2" name="Footer Placeholder 1"/>
          <p:cNvSpPr>
            <a:spLocks noGrp="1"/>
          </p:cNvSpPr>
          <p:nvPr>
            <p:ph type="ftr" idx="11"/>
          </p:nvPr>
        </p:nvSpPr>
        <p:spPr/>
        <p:txBody>
          <a:bodyPr/>
          <a:lstStyle/>
          <a:p>
            <a:r>
              <a:rPr lang="en-US"/>
              <a:t>Streaming t-SNE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8" name="Shape 148"/>
          <p:cNvSpPr txBox="1">
            <a:spLocks noGrp="1"/>
          </p:cNvSpPr>
          <p:nvPr>
            <p:ph type="title"/>
          </p:nvPr>
        </p:nvSpPr>
        <p:spPr>
          <a:xfrm>
            <a:off x="278969" y="365893"/>
            <a:ext cx="10972799" cy="990599"/>
          </a:xfrm>
        </p:spPr>
        <p:txBody>
          <a:bodyPr/>
          <a:lstStyle/>
          <a:p>
            <a:pPr lvl="0"/>
            <a:r>
              <a:rPr lang="en-US" dirty="0">
                <a:sym typeface="Arial"/>
              </a:rPr>
              <a:t>What about PCA?</a:t>
            </a:r>
          </a:p>
        </p:txBody>
      </p:sp>
      <p:pic>
        <p:nvPicPr>
          <p:cNvPr id="147" name="Shape 147"/>
          <p:cNvPicPr preferRelativeResize="0">
            <a:picLocks noGrp="1"/>
          </p:cNvPicPr>
          <p:nvPr>
            <p:ph type="body" idx="1"/>
          </p:nvPr>
        </p:nvPicPr>
        <p:blipFill rotWithShape="1">
          <a:blip r:embed="rId3">
            <a:alphaModFix/>
          </a:blip>
          <a:srcRect/>
          <a:stretch/>
        </p:blipFill>
        <p:spPr>
          <a:xfrm>
            <a:off x="2699176" y="1923448"/>
            <a:ext cx="9890450" cy="4934552"/>
          </a:xfrm>
        </p:spPr>
      </p:pic>
      <p:sp>
        <p:nvSpPr>
          <p:cNvPr id="2" name="Footer Placeholder 1"/>
          <p:cNvSpPr>
            <a:spLocks noGrp="1"/>
          </p:cNvSpPr>
          <p:nvPr>
            <p:ph type="ftr" idx="11"/>
          </p:nvPr>
        </p:nvSpPr>
        <p:spPr/>
        <p:txBody>
          <a:bodyPr/>
          <a:lstStyle/>
          <a:p>
            <a:r>
              <a:rPr lang="en-US"/>
              <a:t>Streaming t-SNE</a:t>
            </a:r>
          </a:p>
        </p:txBody>
      </p:sp>
      <p:pic>
        <p:nvPicPr>
          <p:cNvPr id="149" name="Shape 149"/>
          <p:cNvPicPr preferRelativeResize="0"/>
          <p:nvPr/>
        </p:nvPicPr>
        <p:blipFill rotWithShape="1">
          <a:blip r:embed="rId4">
            <a:alphaModFix/>
          </a:blip>
          <a:srcRect/>
          <a:stretch/>
        </p:blipFill>
        <p:spPr>
          <a:xfrm>
            <a:off x="1279278" y="5241377"/>
            <a:ext cx="786654" cy="1178361"/>
          </a:xfrm>
          <a:prstGeom prst="rect">
            <a:avLst/>
          </a:prstGeom>
          <a:noFill/>
          <a:ln w="9525" cap="flat" cmpd="sng">
            <a:solidFill>
              <a:srgbClr val="DAE5F1"/>
            </a:solidFill>
            <a:prstDash val="solid"/>
            <a:round/>
            <a:headEnd type="none" w="med" len="med"/>
            <a:tailEnd type="none" w="med" len="med"/>
          </a:ln>
        </p:spPr>
      </p:pic>
      <p:sp>
        <p:nvSpPr>
          <p:cNvPr id="150" name="Shape 150"/>
          <p:cNvSpPr txBox="1"/>
          <p:nvPr/>
        </p:nvSpPr>
        <p:spPr>
          <a:xfrm>
            <a:off x="761954" y="5408500"/>
            <a:ext cx="441146" cy="369332"/>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800">
                <a:solidFill>
                  <a:schemeClr val="dk1"/>
                </a:solidFill>
                <a:latin typeface="Arial"/>
                <a:ea typeface="Arial"/>
                <a:cs typeface="Arial"/>
                <a:sym typeface="Arial"/>
              </a:rPr>
              <a:t>28</a:t>
            </a:r>
          </a:p>
        </p:txBody>
      </p:sp>
      <p:sp>
        <p:nvSpPr>
          <p:cNvPr id="151" name="Shape 151"/>
          <p:cNvSpPr txBox="1"/>
          <p:nvPr/>
        </p:nvSpPr>
        <p:spPr>
          <a:xfrm>
            <a:off x="1763756" y="6488668"/>
            <a:ext cx="441146" cy="369332"/>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800">
                <a:solidFill>
                  <a:schemeClr val="dk1"/>
                </a:solidFill>
                <a:latin typeface="Arial"/>
                <a:ea typeface="Arial"/>
                <a:cs typeface="Arial"/>
                <a:sym typeface="Arial"/>
              </a:rPr>
              <a:t>28</a:t>
            </a:r>
          </a:p>
        </p:txBody>
      </p:sp>
      <p:sp>
        <p:nvSpPr>
          <p:cNvPr id="152" name="Shape 152"/>
          <p:cNvSpPr/>
          <p:nvPr/>
        </p:nvSpPr>
        <p:spPr>
          <a:xfrm>
            <a:off x="2885640" y="4912377"/>
            <a:ext cx="753599" cy="1730909"/>
          </a:xfrm>
          <a:prstGeom prst="bracketPair">
            <a:avLst/>
          </a:prstGeom>
          <a:noFill/>
          <a:ln w="9525" cap="flat" cmpd="sng">
            <a:solidFill>
              <a:schemeClr val="accent1"/>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SzPct val="25000"/>
              <a:buNone/>
            </a:pPr>
            <a:r>
              <a:rPr lang="en-US" sz="1800" dirty="0">
                <a:solidFill>
                  <a:schemeClr val="dk1"/>
                </a:solidFill>
                <a:latin typeface="Arial"/>
                <a:ea typeface="Arial"/>
                <a:cs typeface="Arial"/>
                <a:sym typeface="Arial"/>
              </a:rPr>
              <a:t>1</a:t>
            </a:r>
          </a:p>
          <a:p>
            <a:pPr marL="0" marR="0" lvl="0" indent="0" algn="ctr" rtl="0">
              <a:spcBef>
                <a:spcPts val="0"/>
              </a:spcBef>
              <a:buSzPct val="25000"/>
              <a:buNone/>
            </a:pPr>
            <a:r>
              <a:rPr lang="en-US" sz="1800" dirty="0">
                <a:solidFill>
                  <a:schemeClr val="dk1"/>
                </a:solidFill>
                <a:latin typeface="Arial"/>
                <a:ea typeface="Arial"/>
                <a:cs typeface="Arial"/>
                <a:sym typeface="Arial"/>
              </a:rPr>
              <a:t>.</a:t>
            </a:r>
          </a:p>
          <a:p>
            <a:pPr marL="0" marR="0" lvl="0" indent="0" algn="ctr" rtl="0">
              <a:spcBef>
                <a:spcPts val="0"/>
              </a:spcBef>
              <a:buSzPct val="25000"/>
              <a:buNone/>
            </a:pPr>
            <a:r>
              <a:rPr lang="en-US" sz="1800" dirty="0">
                <a:solidFill>
                  <a:schemeClr val="dk1"/>
                </a:solidFill>
                <a:latin typeface="Arial"/>
                <a:ea typeface="Arial"/>
                <a:cs typeface="Arial"/>
                <a:sym typeface="Arial"/>
              </a:rPr>
              <a:t>.</a:t>
            </a:r>
          </a:p>
          <a:p>
            <a:pPr marL="0" marR="0" lvl="0" indent="0" algn="ctr" rtl="0">
              <a:spcBef>
                <a:spcPts val="0"/>
              </a:spcBef>
              <a:buSzPct val="25000"/>
              <a:buNone/>
            </a:pPr>
            <a:r>
              <a:rPr lang="en-US" sz="1800" dirty="0">
                <a:solidFill>
                  <a:schemeClr val="dk1"/>
                </a:solidFill>
                <a:latin typeface="Arial"/>
                <a:ea typeface="Arial"/>
                <a:cs typeface="Arial"/>
                <a:sym typeface="Arial"/>
              </a:rPr>
              <a:t>.</a:t>
            </a:r>
          </a:p>
          <a:p>
            <a:pPr marL="0" marR="0" lvl="0" indent="0" algn="ctr" rtl="0">
              <a:spcBef>
                <a:spcPts val="0"/>
              </a:spcBef>
              <a:buSzPct val="25000"/>
              <a:buNone/>
            </a:pPr>
            <a:r>
              <a:rPr lang="en-US" sz="1800" dirty="0">
                <a:solidFill>
                  <a:schemeClr val="dk1"/>
                </a:solidFill>
                <a:latin typeface="Arial"/>
                <a:ea typeface="Arial"/>
                <a:cs typeface="Arial"/>
                <a:sym typeface="Arial"/>
              </a:rPr>
              <a:t>784</a:t>
            </a:r>
          </a:p>
        </p:txBody>
      </p:sp>
      <p:cxnSp>
        <p:nvCxnSpPr>
          <p:cNvPr id="153" name="Shape 153"/>
          <p:cNvCxnSpPr/>
          <p:nvPr/>
        </p:nvCxnSpPr>
        <p:spPr>
          <a:xfrm>
            <a:off x="2065932" y="5830557"/>
            <a:ext cx="786653" cy="0"/>
          </a:xfrm>
          <a:prstGeom prst="straightConnector1">
            <a:avLst/>
          </a:prstGeom>
          <a:noFill/>
          <a:ln w="9525" cap="flat" cmpd="sng">
            <a:solidFill>
              <a:schemeClr val="accent1"/>
            </a:solidFill>
            <a:prstDash val="solid"/>
            <a:round/>
            <a:headEnd type="none" w="med" len="med"/>
            <a:tailEnd type="triangle" w="lg" len="lg"/>
          </a:ln>
        </p:spPr>
      </p:cxnSp>
      <p:sp>
        <p:nvSpPr>
          <p:cNvPr id="3" name="TextBox 2"/>
          <p:cNvSpPr txBox="1"/>
          <p:nvPr/>
        </p:nvSpPr>
        <p:spPr>
          <a:xfrm>
            <a:off x="0" y="1421260"/>
            <a:ext cx="2700653" cy="3077766"/>
          </a:xfrm>
          <a:prstGeom prst="rect">
            <a:avLst/>
          </a:prstGeom>
          <a:noFill/>
        </p:spPr>
        <p:txBody>
          <a:bodyPr wrap="square" rtlCol="0">
            <a:spAutoFit/>
          </a:bodyPr>
          <a:lstStyle/>
          <a:p>
            <a:pPr marL="285750" indent="-285750">
              <a:buClr>
                <a:schemeClr val="accent1"/>
              </a:buClr>
              <a:buFont typeface="Arial" charset="0"/>
              <a:buChar char="•"/>
            </a:pPr>
            <a:r>
              <a:rPr lang="en-US" sz="1800" dirty="0"/>
              <a:t>(MNIST) Dataset of handwritten digits</a:t>
            </a:r>
          </a:p>
          <a:p>
            <a:pPr marL="285750" indent="-285750">
              <a:buClr>
                <a:schemeClr val="accent1"/>
              </a:buClr>
              <a:buFont typeface="Arial" charset="0"/>
              <a:buChar char="•"/>
            </a:pPr>
            <a:endParaRPr lang="en-US" sz="1800" dirty="0"/>
          </a:p>
          <a:p>
            <a:pPr marL="285750" indent="-285750">
              <a:buClr>
                <a:schemeClr val="accent1"/>
              </a:buClr>
              <a:buFont typeface="Arial" charset="0"/>
              <a:buChar char="•"/>
            </a:pPr>
            <a:r>
              <a:rPr lang="en-US" sz="1800" dirty="0"/>
              <a:t>Each datapoint is a 28x28 grayscale image</a:t>
            </a:r>
          </a:p>
          <a:p>
            <a:pPr marL="285750" indent="-285750">
              <a:buClr>
                <a:schemeClr val="accent1"/>
              </a:buClr>
              <a:buFont typeface="Arial" charset="0"/>
              <a:buChar char="•"/>
            </a:pPr>
            <a:endParaRPr lang="en-US" sz="1800" dirty="0"/>
          </a:p>
          <a:p>
            <a:pPr marL="285750" indent="-285750">
              <a:buClr>
                <a:schemeClr val="accent1"/>
              </a:buClr>
              <a:buFont typeface="Arial" charset="0"/>
              <a:buChar char="•"/>
            </a:pPr>
            <a:r>
              <a:rPr lang="en-US" sz="1800" dirty="0"/>
              <a:t>Can be viewed as a 784-dimensional point</a:t>
            </a: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title"/>
          </p:nvPr>
        </p:nvSpPr>
        <p:spPr/>
        <p:txBody>
          <a:bodyPr/>
          <a:lstStyle/>
          <a:p>
            <a:pPr lvl="0"/>
            <a:r>
              <a:rPr lang="en-US">
                <a:sym typeface="Arial"/>
              </a:rPr>
              <a:t>What distances to preserve?	</a:t>
            </a:r>
          </a:p>
        </p:txBody>
      </p:sp>
      <p:sp>
        <p:nvSpPr>
          <p:cNvPr id="174" name="Shape 174"/>
          <p:cNvSpPr txBox="1">
            <a:spLocks noGrp="1"/>
          </p:cNvSpPr>
          <p:nvPr>
            <p:ph type="body" idx="1"/>
          </p:nvPr>
        </p:nvSpPr>
        <p:spPr/>
        <p:txBody>
          <a:bodyPr/>
          <a:lstStyle/>
          <a:p>
            <a:pPr lvl="0"/>
            <a:r>
              <a:rPr lang="en-US" dirty="0"/>
              <a:t>  PCA is concerned with preserving large pairwise distances in the map.</a:t>
            </a:r>
          </a:p>
          <a:p>
            <a:pPr lvl="0"/>
            <a:endParaRPr lang="en-US" dirty="0"/>
          </a:p>
          <a:p>
            <a:pPr lvl="0"/>
            <a:r>
              <a:rPr lang="en-US" dirty="0"/>
              <a:t>  But are such distances very informative?</a:t>
            </a:r>
          </a:p>
          <a:p>
            <a:pPr lvl="1"/>
            <a:r>
              <a:rPr lang="en-US" dirty="0"/>
              <a:t>  Points which are far apart in high-dimensional space would also appear far apart in low-dimensional subspace. </a:t>
            </a:r>
          </a:p>
          <a:p>
            <a:pPr lvl="1"/>
            <a:endParaRPr lang="en-US" dirty="0"/>
          </a:p>
          <a:p>
            <a:pPr lvl="1"/>
            <a:r>
              <a:rPr lang="en-US" dirty="0"/>
              <a:t>  However,  distances between similar points is not necessarily preserved. </a:t>
            </a:r>
          </a:p>
          <a:p>
            <a:pPr lvl="0"/>
            <a:endParaRPr lang="en-US" dirty="0"/>
          </a:p>
          <a:p>
            <a:pPr lvl="0"/>
            <a:r>
              <a:rPr lang="en-US" dirty="0"/>
              <a:t>  Our goal is  to generate a low-dimensional embedded such that points that are nearest neighbor in high-dimensional map, are also neighbors in low dimensional. </a:t>
            </a:r>
          </a:p>
        </p:txBody>
      </p:sp>
      <p:sp>
        <p:nvSpPr>
          <p:cNvPr id="2" name="Footer Placeholder 1"/>
          <p:cNvSpPr>
            <a:spLocks noGrp="1"/>
          </p:cNvSpPr>
          <p:nvPr>
            <p:ph type="ftr" idx="11"/>
          </p:nvPr>
        </p:nvSpPr>
        <p:spPr/>
        <p:txBody>
          <a:bodyPr/>
          <a:lstStyle/>
          <a:p>
            <a:r>
              <a:rPr lang="en-US"/>
              <a:t>Streaming t-SNE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p:nvPr/>
        </p:nvSpPr>
        <p:spPr>
          <a:xfrm>
            <a:off x="2660900" y="2731000"/>
            <a:ext cx="6836700" cy="2794799"/>
          </a:xfrm>
          <a:prstGeom prst="roundRect">
            <a:avLst>
              <a:gd name="adj" fmla="val 16667"/>
            </a:avLst>
          </a:prstGeom>
          <a:solidFill>
            <a:schemeClr val="l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82" name="Shape 182"/>
          <p:cNvSpPr/>
          <p:nvPr/>
        </p:nvSpPr>
        <p:spPr>
          <a:xfrm>
            <a:off x="2551175" y="2602999"/>
            <a:ext cx="6836700" cy="2794800"/>
          </a:xfrm>
          <a:prstGeom prst="roundRect">
            <a:avLst>
              <a:gd name="adj" fmla="val 16667"/>
            </a:avLst>
          </a:prstGeom>
          <a:solidFill>
            <a:schemeClr val="l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83" name="Shape 183"/>
          <p:cNvSpPr/>
          <p:nvPr/>
        </p:nvSpPr>
        <p:spPr>
          <a:xfrm>
            <a:off x="2453650" y="2468875"/>
            <a:ext cx="6836700" cy="2794800"/>
          </a:xfrm>
          <a:prstGeom prst="roundRect">
            <a:avLst>
              <a:gd name="adj" fmla="val 16667"/>
            </a:avLst>
          </a:prstGeom>
          <a:solidFill>
            <a:schemeClr val="l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84" name="Shape 184"/>
          <p:cNvSpPr txBox="1">
            <a:spLocks noGrp="1"/>
          </p:cNvSpPr>
          <p:nvPr>
            <p:ph type="title"/>
          </p:nvPr>
        </p:nvSpPr>
        <p:spPr>
          <a:xfrm>
            <a:off x="609600" y="533400"/>
            <a:ext cx="10972799" cy="990599"/>
          </a:xfrm>
          <a:prstGeom prst="rect">
            <a:avLst/>
          </a:prstGeom>
          <a:noFill/>
          <a:ln>
            <a:noFill/>
          </a:ln>
        </p:spPr>
        <p:txBody>
          <a:bodyPr wrap="square" lIns="91425" tIns="45700" rIns="91425" bIns="45700" anchor="ctr" anchorCtr="0">
            <a:noAutofit/>
          </a:bodyPr>
          <a:lstStyle/>
          <a:p>
            <a:pPr marL="0" marR="0" lvl="0" indent="0" algn="l" rtl="0">
              <a:spcBef>
                <a:spcPts val="0"/>
              </a:spcBef>
              <a:buClr>
                <a:schemeClr val="dk2"/>
              </a:buClr>
              <a:buSzPct val="25000"/>
              <a:buFont typeface="Arial"/>
              <a:buNone/>
            </a:pPr>
            <a:r>
              <a:rPr lang="en-US" sz="4000" b="0" i="0" u="none" strike="noStrike" cap="none">
                <a:solidFill>
                  <a:schemeClr val="dk2"/>
                </a:solidFill>
                <a:latin typeface="Arial"/>
                <a:ea typeface="Arial"/>
                <a:cs typeface="Arial"/>
                <a:sym typeface="Arial"/>
              </a:rPr>
              <a:t>Stochastic Neighbor Embedding</a:t>
            </a:r>
          </a:p>
        </p:txBody>
      </p:sp>
      <p:sp>
        <p:nvSpPr>
          <p:cNvPr id="185" name="Shape 185"/>
          <p:cNvSpPr txBox="1">
            <a:spLocks noGrp="1"/>
          </p:cNvSpPr>
          <p:nvPr>
            <p:ph type="body" idx="1"/>
          </p:nvPr>
        </p:nvSpPr>
        <p:spPr>
          <a:xfrm>
            <a:off x="609600" y="1600200"/>
            <a:ext cx="10972800" cy="527100"/>
          </a:xfrm>
          <a:prstGeom prst="rect">
            <a:avLst/>
          </a:prstGeom>
          <a:noFill/>
          <a:ln>
            <a:noFill/>
          </a:ln>
        </p:spPr>
        <p:txBody>
          <a:bodyPr wrap="square" lIns="91425" tIns="45700" rIns="91425" bIns="45700" anchor="t" anchorCtr="0">
            <a:noAutofit/>
          </a:bodyPr>
          <a:lstStyle/>
          <a:p>
            <a:pPr marL="182880" marR="0" lvl="0" indent="-182880" algn="l" rtl="0">
              <a:spcBef>
                <a:spcPts val="0"/>
              </a:spcBef>
              <a:spcAft>
                <a:spcPts val="0"/>
              </a:spcAft>
              <a:buClr>
                <a:schemeClr val="accent1"/>
              </a:buClr>
              <a:buSzPct val="85000"/>
              <a:buFont typeface="Arial"/>
              <a:buChar char="•"/>
            </a:pPr>
            <a:r>
              <a:rPr lang="en-US" sz="2400" b="0" i="0" u="none" strike="noStrike" cap="none">
                <a:solidFill>
                  <a:schemeClr val="dk1"/>
                </a:solidFill>
                <a:latin typeface="Arial"/>
                <a:ea typeface="Arial"/>
                <a:cs typeface="Arial"/>
                <a:sym typeface="Arial"/>
              </a:rPr>
              <a:t>Measure pairwise similarities between high-dimensional objects.</a:t>
            </a:r>
          </a:p>
          <a:p>
            <a:pPr marL="182880" marR="0" lvl="0" indent="-182880" algn="l" rtl="0">
              <a:spcBef>
                <a:spcPts val="480"/>
              </a:spcBef>
              <a:buClr>
                <a:schemeClr val="accent1"/>
              </a:buClr>
              <a:buSzPct val="85000"/>
              <a:buFont typeface="Arial"/>
              <a:buNone/>
            </a:pPr>
            <a:endParaRPr sz="2400" b="0" i="0" u="none" strike="noStrike" cap="none">
              <a:solidFill>
                <a:schemeClr val="dk1"/>
              </a:solidFill>
              <a:latin typeface="Arial"/>
              <a:ea typeface="Arial"/>
              <a:cs typeface="Arial"/>
              <a:sym typeface="Arial"/>
            </a:endParaRPr>
          </a:p>
        </p:txBody>
      </p:sp>
      <p:sp>
        <p:nvSpPr>
          <p:cNvPr id="186" name="Shape 186"/>
          <p:cNvSpPr/>
          <p:nvPr/>
        </p:nvSpPr>
        <p:spPr>
          <a:xfrm>
            <a:off x="2343900" y="2359150"/>
            <a:ext cx="6836700" cy="2742300"/>
          </a:xfrm>
          <a:prstGeom prst="roundRect">
            <a:avLst>
              <a:gd name="adj" fmla="val 16667"/>
            </a:avLst>
          </a:prstGeom>
          <a:solidFill>
            <a:schemeClr val="l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87" name="Shape 187"/>
          <p:cNvSpPr/>
          <p:nvPr/>
        </p:nvSpPr>
        <p:spPr>
          <a:xfrm>
            <a:off x="3496055" y="2751582"/>
            <a:ext cx="347400" cy="329100"/>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88" name="Shape 188"/>
          <p:cNvSpPr/>
          <p:nvPr/>
        </p:nvSpPr>
        <p:spPr>
          <a:xfrm>
            <a:off x="3148583" y="4429830"/>
            <a:ext cx="347471" cy="329184"/>
          </a:xfrm>
          <a:prstGeom prst="ellipse">
            <a:avLst/>
          </a:prstGeom>
          <a:solidFill>
            <a:schemeClr val="accent2"/>
          </a:solidFill>
          <a:ln w="26425" cap="flat" cmpd="sng">
            <a:solidFill>
              <a:schemeClr val="accent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89" name="Shape 189"/>
          <p:cNvSpPr/>
          <p:nvPr/>
        </p:nvSpPr>
        <p:spPr>
          <a:xfrm>
            <a:off x="3977942" y="4203196"/>
            <a:ext cx="347400" cy="329100"/>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90" name="Shape 190"/>
          <p:cNvSpPr/>
          <p:nvPr/>
        </p:nvSpPr>
        <p:spPr>
          <a:xfrm>
            <a:off x="5472632" y="2491740"/>
            <a:ext cx="347400" cy="329100"/>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91" name="Shape 191"/>
          <p:cNvSpPr/>
          <p:nvPr/>
        </p:nvSpPr>
        <p:spPr>
          <a:xfrm>
            <a:off x="7376811" y="2739390"/>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92" name="Shape 192"/>
          <p:cNvSpPr/>
          <p:nvPr/>
        </p:nvSpPr>
        <p:spPr>
          <a:xfrm>
            <a:off x="7350686" y="4533317"/>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93" name="Shape 193"/>
          <p:cNvSpPr/>
          <p:nvPr/>
        </p:nvSpPr>
        <p:spPr>
          <a:xfrm>
            <a:off x="8632860" y="3874007"/>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194" name="Shape 194"/>
          <p:cNvSpPr/>
          <p:nvPr/>
        </p:nvSpPr>
        <p:spPr>
          <a:xfrm>
            <a:off x="2225062" y="3512131"/>
            <a:ext cx="2194500" cy="1942531"/>
          </a:xfrm>
          <a:prstGeom prst="ellipse">
            <a:avLst/>
          </a:prstGeom>
          <a:noFill/>
          <a:ln w="26425" cap="flat" cmpd="sng">
            <a:solidFill>
              <a:schemeClr val="accent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cxnSp>
        <p:nvCxnSpPr>
          <p:cNvPr id="196" name="Shape 196"/>
          <p:cNvCxnSpPr/>
          <p:nvPr/>
        </p:nvCxnSpPr>
        <p:spPr>
          <a:xfrm>
            <a:off x="3495983" y="4719132"/>
            <a:ext cx="1442700" cy="1094400"/>
          </a:xfrm>
          <a:prstGeom prst="straightConnector1">
            <a:avLst/>
          </a:prstGeom>
          <a:noFill/>
          <a:ln w="9525" cap="flat" cmpd="sng">
            <a:solidFill>
              <a:schemeClr val="accent1"/>
            </a:solidFill>
            <a:prstDash val="solid"/>
            <a:round/>
            <a:headEnd type="none" w="med" len="med"/>
            <a:tailEnd type="triangle" w="lg" len="lg"/>
          </a:ln>
        </p:spPr>
      </p:cxnSp>
      <p:cxnSp>
        <p:nvCxnSpPr>
          <p:cNvPr id="197" name="Shape 197"/>
          <p:cNvCxnSpPr>
            <a:stCxn id="189" idx="5"/>
          </p:cNvCxnSpPr>
          <p:nvPr/>
        </p:nvCxnSpPr>
        <p:spPr>
          <a:xfrm>
            <a:off x="4274466" y="4484100"/>
            <a:ext cx="1261200" cy="1294500"/>
          </a:xfrm>
          <a:prstGeom prst="straightConnector1">
            <a:avLst/>
          </a:prstGeom>
          <a:noFill/>
          <a:ln w="9525" cap="flat" cmpd="sng">
            <a:solidFill>
              <a:schemeClr val="accent1"/>
            </a:solidFill>
            <a:prstDash val="solid"/>
            <a:round/>
            <a:headEnd type="none" w="med" len="med"/>
            <a:tailEnd type="triangle" w="lg" len="lg"/>
          </a:ln>
        </p:spPr>
      </p:cxnSp>
      <p:sp>
        <p:nvSpPr>
          <p:cNvPr id="198" name="Shape 198"/>
          <p:cNvSpPr txBox="1"/>
          <p:nvPr/>
        </p:nvSpPr>
        <p:spPr>
          <a:xfrm>
            <a:off x="7127325" y="5662900"/>
            <a:ext cx="4670700" cy="1110600"/>
          </a:xfrm>
          <a:prstGeom prst="rect">
            <a:avLst/>
          </a:prstGeom>
          <a:noFill/>
          <a:ln>
            <a:noFill/>
          </a:ln>
        </p:spPr>
        <p:txBody>
          <a:bodyPr wrap="square" lIns="91425" tIns="91425" rIns="91425" bIns="91425" anchor="t" anchorCtr="0">
            <a:noAutofit/>
          </a:bodyPr>
          <a:lstStyle/>
          <a:p>
            <a:pPr lvl="0">
              <a:spcBef>
                <a:spcPts val="0"/>
              </a:spcBef>
              <a:buNone/>
            </a:pPr>
            <a:r>
              <a:rPr lang="en-US" sz="1800" dirty="0"/>
              <a:t>If the two </a:t>
            </a:r>
            <a:r>
              <a:rPr lang="en-US" sz="1800" dirty="0" err="1"/>
              <a:t>datapoints</a:t>
            </a:r>
            <a:r>
              <a:rPr lang="en-US" sz="1800" dirty="0"/>
              <a:t> x</a:t>
            </a:r>
            <a:r>
              <a:rPr lang="en-US" sz="1800" baseline="-25000" dirty="0"/>
              <a:t>i </a:t>
            </a:r>
            <a:r>
              <a:rPr lang="en-US" sz="1800" dirty="0"/>
              <a:t>and </a:t>
            </a:r>
            <a:r>
              <a:rPr lang="en-US" sz="1800" dirty="0" err="1"/>
              <a:t>x</a:t>
            </a:r>
            <a:r>
              <a:rPr lang="en-US" sz="1800" baseline="-25000" dirty="0" err="1"/>
              <a:t>j</a:t>
            </a:r>
            <a:r>
              <a:rPr lang="en-US" sz="1800" baseline="-25000" dirty="0"/>
              <a:t> </a:t>
            </a:r>
            <a:r>
              <a:rPr lang="en-US" sz="1800" dirty="0"/>
              <a:t>are relatively </a:t>
            </a:r>
          </a:p>
          <a:p>
            <a:pPr lvl="0">
              <a:spcBef>
                <a:spcPts val="0"/>
              </a:spcBef>
              <a:buNone/>
            </a:pPr>
            <a:r>
              <a:rPr lang="en-US" sz="1800" dirty="0"/>
              <a:t>close to one another, the similarity should be high.</a:t>
            </a:r>
          </a:p>
        </p:txBody>
      </p:sp>
      <p:sp>
        <p:nvSpPr>
          <p:cNvPr id="3" name="Footer Placeholder 2"/>
          <p:cNvSpPr>
            <a:spLocks noGrp="1"/>
          </p:cNvSpPr>
          <p:nvPr>
            <p:ph type="ftr" idx="11"/>
          </p:nvPr>
        </p:nvSpPr>
        <p:spPr/>
        <p:txBody>
          <a:bodyPr/>
          <a:lstStyle/>
          <a:p>
            <a:r>
              <a:rPr lang="en-US"/>
              <a:t>Streaming t-SNE</a:t>
            </a:r>
          </a:p>
        </p:txBody>
      </p:sp>
      <mc:AlternateContent xmlns:mc="http://schemas.openxmlformats.org/markup-compatibility/2006" xmlns:a14="http://schemas.microsoft.com/office/drawing/2010/main">
        <mc:Choice Requires="a14">
          <p:sp>
            <p:nvSpPr>
              <p:cNvPr id="4" name="TextBox 3"/>
              <p:cNvSpPr txBox="1"/>
              <p:nvPr/>
            </p:nvSpPr>
            <p:spPr>
              <a:xfrm>
                <a:off x="2660900" y="5915548"/>
                <a:ext cx="5484752" cy="736292"/>
              </a:xfrm>
              <a:prstGeom prst="rect">
                <a:avLst/>
              </a:prstGeom>
              <a:noFill/>
            </p:spPr>
            <p:txBody>
              <a:bodyPr wrap="square" lIns="0" tIns="0" rIns="0" bIns="0" rtlCol="0">
                <a:spAutoFit/>
              </a:bodyPr>
              <a:lstStyle/>
              <a:p>
                <a:r>
                  <a:rPr lang="en-US" sz="2800" dirty="0"/>
                  <a:t>p </a:t>
                </a:r>
                <a14:m>
                  <m:oMath xmlns:m="http://schemas.openxmlformats.org/officeDocument/2006/math">
                    <m:r>
                      <a:rPr lang="en-US" sz="2800" b="0" i="1" baseline="-25000" smtClean="0">
                        <a:latin typeface="Cambria Math" charset="0"/>
                      </a:rPr>
                      <m:t>𝑗</m:t>
                    </m:r>
                    <m:r>
                      <a:rPr lang="en-US" sz="2800" b="0" i="1" baseline="-25000" smtClean="0">
                        <a:latin typeface="Cambria Math" charset="0"/>
                      </a:rPr>
                      <m:t>|</m:t>
                    </m:r>
                    <m:r>
                      <a:rPr lang="en-US" sz="2800" b="0" i="1" baseline="-25000" smtClean="0">
                        <a:latin typeface="Cambria Math" charset="0"/>
                      </a:rPr>
                      <m:t>𝑖</m:t>
                    </m:r>
                  </m:oMath>
                </a14:m>
                <a:r>
                  <a:rPr lang="en-US" sz="2800" baseline="-25000" dirty="0"/>
                  <a:t> </a:t>
                </a:r>
                <a:r>
                  <a:rPr lang="en-US" sz="2800" dirty="0"/>
                  <a:t>= </a:t>
                </a:r>
                <a14:m>
                  <m:oMath xmlns:m="http://schemas.openxmlformats.org/officeDocument/2006/math">
                    <m:f>
                      <m:fPr>
                        <m:ctrlPr>
                          <a:rPr lang="bg-BG" sz="2800" i="1" smtClean="0">
                            <a:latin typeface="Cambria Math" panose="02040503050406030204" pitchFamily="18" charset="0"/>
                          </a:rPr>
                        </m:ctrlPr>
                      </m:fPr>
                      <m:num>
                        <m:r>
                          <m:rPr>
                            <m:sty m:val="p"/>
                          </m:rPr>
                          <a:rPr lang="en-US" sz="2800" b="0" i="0" smtClean="0">
                            <a:latin typeface="Cambria Math" charset="0"/>
                          </a:rPr>
                          <m:t>exp</m:t>
                        </m:r>
                        <m:r>
                          <a:rPr lang="en-US" sz="2800" b="0" i="1" smtClean="0">
                            <a:latin typeface="Cambria Math" charset="0"/>
                          </a:rPr>
                          <m:t>⁡(−</m:t>
                        </m:r>
                        <m:d>
                          <m:dPr>
                            <m:begChr m:val="‖"/>
                            <m:endChr m:val="‖"/>
                            <m:ctrlPr>
                              <a:rPr lang="en-US" sz="2800" b="0" i="1" smtClean="0">
                                <a:latin typeface="Cambria Math" panose="02040503050406030204" pitchFamily="18" charset="0"/>
                              </a:rPr>
                            </m:ctrlPr>
                          </m:dPr>
                          <m:e>
                            <m:r>
                              <a:rPr lang="en-US" sz="2800" b="0" i="1" smtClean="0">
                                <a:latin typeface="Cambria Math" charset="0"/>
                              </a:rPr>
                              <m:t>𝑥</m:t>
                            </m:r>
                            <m:r>
                              <a:rPr lang="en-US" sz="2800" b="0" i="1" baseline="-25000" smtClean="0">
                                <a:latin typeface="Cambria Math" charset="0"/>
                              </a:rPr>
                              <m:t>𝑖</m:t>
                            </m:r>
                            <m:r>
                              <a:rPr lang="en-US" sz="2800" b="0" i="1" smtClean="0">
                                <a:latin typeface="Cambria Math" charset="0"/>
                              </a:rPr>
                              <m:t>−</m:t>
                            </m:r>
                            <m:r>
                              <a:rPr lang="en-US" sz="2800" b="0" i="1" smtClean="0">
                                <a:latin typeface="Cambria Math" charset="0"/>
                              </a:rPr>
                              <m:t>𝑥𝑗</m:t>
                            </m:r>
                          </m:e>
                        </m:d>
                        <m:r>
                          <a:rPr lang="en-US" sz="2800" b="0" i="1" baseline="30000" smtClean="0">
                            <a:latin typeface="Cambria Math" charset="0"/>
                          </a:rPr>
                          <m:t>2</m:t>
                        </m:r>
                        <m:r>
                          <a:rPr lang="en-US" sz="2800" b="0" i="1" smtClean="0">
                            <a:latin typeface="Cambria Math" charset="0"/>
                          </a:rPr>
                          <m:t>/2</m:t>
                        </m:r>
                        <m:r>
                          <a:rPr lang="en-US" sz="2800" b="0" i="1" smtClean="0">
                            <a:latin typeface="Cambria Math" charset="0"/>
                            <a:ea typeface="Cambria Math" charset="0"/>
                            <a:cs typeface="Cambria Math" charset="0"/>
                          </a:rPr>
                          <m:t>𝜎</m:t>
                        </m:r>
                        <m:r>
                          <a:rPr lang="en-US" sz="2800" b="0" i="1" baseline="30000" smtClean="0">
                            <a:latin typeface="Cambria Math" charset="0"/>
                            <a:ea typeface="Cambria Math" charset="0"/>
                            <a:cs typeface="Cambria Math" charset="0"/>
                          </a:rPr>
                          <m:t>2</m:t>
                        </m:r>
                        <m:r>
                          <a:rPr lang="en-US" sz="2800" b="0" i="1" smtClean="0">
                            <a:latin typeface="Cambria Math" charset="0"/>
                            <a:ea typeface="Cambria Math" charset="0"/>
                            <a:cs typeface="Cambria Math" charset="0"/>
                          </a:rPr>
                          <m:t>)</m:t>
                        </m:r>
                      </m:num>
                      <m:den>
                        <m:nary>
                          <m:naryPr>
                            <m:chr m:val="∑"/>
                            <m:limLoc m:val="subSup"/>
                            <m:supHide m:val="on"/>
                            <m:ctrlPr>
                              <a:rPr lang="bg-BG" sz="2800" i="1" smtClean="0">
                                <a:latin typeface="Cambria Math" panose="02040503050406030204" pitchFamily="18" charset="0"/>
                              </a:rPr>
                            </m:ctrlPr>
                          </m:naryPr>
                          <m:sub>
                            <m:r>
                              <m:rPr>
                                <m:brk m:alnAt="9"/>
                              </m:rPr>
                              <a:rPr lang="en-US" sz="2800" b="0" i="1" smtClean="0">
                                <a:latin typeface="Cambria Math" charset="0"/>
                              </a:rPr>
                              <m:t>𝑘</m:t>
                            </m:r>
                          </m:sub>
                          <m:sup/>
                          <m:e>
                            <m:nary>
                              <m:naryPr>
                                <m:chr m:val="∑"/>
                                <m:limLoc m:val="subSup"/>
                                <m:supHide m:val="on"/>
                                <m:ctrlPr>
                                  <a:rPr lang="is-IS" sz="2800" i="1">
                                    <a:latin typeface="Cambria Math" panose="02040503050406030204" pitchFamily="18" charset="0"/>
                                  </a:rPr>
                                </m:ctrlPr>
                              </m:naryPr>
                              <m:sub>
                                <m:r>
                                  <m:rPr>
                                    <m:brk m:alnAt="1"/>
                                  </m:rPr>
                                  <a:rPr lang="en-US" sz="2800" b="0" i="1" smtClean="0">
                                    <a:latin typeface="Cambria Math" charset="0"/>
                                  </a:rPr>
                                  <m:t>𝑙</m:t>
                                </m:r>
                                <m:r>
                                  <a:rPr lang="en-US" sz="2800" i="1">
                                    <a:latin typeface="Cambria Math" charset="0"/>
                                    <a:ea typeface="Cambria Math" charset="0"/>
                                    <a:cs typeface="Cambria Math" charset="0"/>
                                  </a:rPr>
                                  <m:t>≠</m:t>
                                </m:r>
                                <m:r>
                                  <a:rPr lang="en-US" sz="2800" b="0" i="1" smtClean="0">
                                    <a:latin typeface="Cambria Math" charset="0"/>
                                    <a:ea typeface="Cambria Math" charset="0"/>
                                    <a:cs typeface="Cambria Math" charset="0"/>
                                  </a:rPr>
                                  <m:t>𝑘</m:t>
                                </m:r>
                              </m:sub>
                              <m:sup/>
                              <m:e>
                                <m:r>
                                  <m:rPr>
                                    <m:sty m:val="p"/>
                                  </m:rPr>
                                  <a:rPr lang="en-US" sz="2800">
                                    <a:latin typeface="Cambria Math" charset="0"/>
                                  </a:rPr>
                                  <m:t>exp</m:t>
                                </m:r>
                                <m:r>
                                  <a:rPr lang="en-US" sz="2800" i="1">
                                    <a:latin typeface="Cambria Math" charset="0"/>
                                  </a:rPr>
                                  <m:t>⁡(−</m:t>
                                </m:r>
                                <m:d>
                                  <m:dPr>
                                    <m:begChr m:val="‖"/>
                                    <m:endChr m:val="‖"/>
                                    <m:ctrlPr>
                                      <a:rPr lang="en-US" sz="2800" i="1">
                                        <a:latin typeface="Cambria Math" panose="02040503050406030204" pitchFamily="18" charset="0"/>
                                      </a:rPr>
                                    </m:ctrlPr>
                                  </m:dPr>
                                  <m:e>
                                    <m:r>
                                      <a:rPr lang="en-US" sz="2800" i="1">
                                        <a:latin typeface="Cambria Math" charset="0"/>
                                      </a:rPr>
                                      <m:t>𝑥</m:t>
                                    </m:r>
                                    <m:r>
                                      <a:rPr lang="en-US" sz="2800" i="1" baseline="-25000">
                                        <a:latin typeface="Cambria Math" charset="0"/>
                                      </a:rPr>
                                      <m:t>𝑘</m:t>
                                    </m:r>
                                    <m:r>
                                      <a:rPr lang="en-US" sz="2800" i="1">
                                        <a:latin typeface="Cambria Math" charset="0"/>
                                      </a:rPr>
                                      <m:t>−</m:t>
                                    </m:r>
                                    <m:r>
                                      <a:rPr lang="en-US" sz="2800" i="1">
                                        <a:latin typeface="Cambria Math" charset="0"/>
                                      </a:rPr>
                                      <m:t>𝑥𝑙</m:t>
                                    </m:r>
                                  </m:e>
                                </m:d>
                              </m:e>
                            </m:nary>
                            <m:r>
                              <a:rPr lang="en-US" sz="2800" i="1" baseline="30000">
                                <a:latin typeface="Cambria Math" charset="0"/>
                              </a:rPr>
                              <m:t>2</m:t>
                            </m:r>
                            <m:r>
                              <a:rPr lang="en-US" sz="2800" i="1">
                                <a:latin typeface="Cambria Math" charset="0"/>
                              </a:rPr>
                              <m:t>/2</m:t>
                            </m:r>
                            <m:r>
                              <a:rPr lang="en-US" sz="2800" i="1">
                                <a:latin typeface="Cambria Math" charset="0"/>
                                <a:ea typeface="Cambria Math" charset="0"/>
                                <a:cs typeface="Cambria Math" charset="0"/>
                              </a:rPr>
                              <m:t>𝜎</m:t>
                            </m:r>
                            <m:r>
                              <a:rPr lang="en-US" sz="2800" i="1" baseline="30000">
                                <a:latin typeface="Cambria Math" charset="0"/>
                                <a:ea typeface="Cambria Math" charset="0"/>
                                <a:cs typeface="Cambria Math" charset="0"/>
                              </a:rPr>
                              <m:t>2</m:t>
                            </m:r>
                            <m:r>
                              <a:rPr lang="en-US" sz="2800" i="1">
                                <a:latin typeface="Cambria Math" charset="0"/>
                                <a:ea typeface="Cambria Math" charset="0"/>
                                <a:cs typeface="Cambria Math" charset="0"/>
                              </a:rPr>
                              <m:t>)</m:t>
                            </m:r>
                          </m:e>
                        </m:nary>
                      </m:den>
                    </m:f>
                  </m:oMath>
                </a14:m>
                <a:r>
                  <a:rPr lang="en-US" sz="2800" dirty="0"/>
                  <a:t> </a:t>
                </a:r>
              </a:p>
            </p:txBody>
          </p:sp>
        </mc:Choice>
        <mc:Fallback xmlns="">
          <p:sp>
            <p:nvSpPr>
              <p:cNvPr id="4" name="TextBox 3"/>
              <p:cNvSpPr txBox="1">
                <a:spLocks noRot="1" noChangeAspect="1" noMove="1" noResize="1" noEditPoints="1" noAdjustHandles="1" noChangeArrowheads="1" noChangeShapeType="1" noTextEdit="1"/>
              </p:cNvSpPr>
              <p:nvPr/>
            </p:nvSpPr>
            <p:spPr>
              <a:xfrm>
                <a:off x="2660900" y="5915548"/>
                <a:ext cx="5484752" cy="736292"/>
              </a:xfrm>
              <a:prstGeom prst="rect">
                <a:avLst/>
              </a:prstGeom>
              <a:blipFill rotWithShape="0">
                <a:blip r:embed="rId3"/>
                <a:stretch>
                  <a:fillRect l="-3889" t="-826" b="-1653"/>
                </a:stretch>
              </a:blipFill>
            </p:spPr>
            <p:txBody>
              <a:bodyPr/>
              <a:lstStyle/>
              <a:p>
                <a:r>
                  <a:rPr lang="en-US">
                    <a:noFill/>
                  </a:rPr>
                  <a:t> </a:t>
                </a:r>
              </a:p>
            </p:txBody>
          </p:sp>
        </mc:Fallback>
      </mc:AlternateContent>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xfrm>
            <a:off x="609600" y="533400"/>
            <a:ext cx="10972799" cy="990599"/>
          </a:xfrm>
          <a:prstGeom prst="rect">
            <a:avLst/>
          </a:prstGeom>
          <a:noFill/>
          <a:ln>
            <a:noFill/>
          </a:ln>
        </p:spPr>
        <p:txBody>
          <a:bodyPr wrap="square" lIns="91425" tIns="45700" rIns="91425" bIns="45700" anchor="ctr" anchorCtr="0">
            <a:noAutofit/>
          </a:bodyPr>
          <a:lstStyle/>
          <a:p>
            <a:pPr marL="0" marR="0" lvl="0" indent="0" algn="l" rtl="0">
              <a:spcBef>
                <a:spcPts val="0"/>
              </a:spcBef>
              <a:buClr>
                <a:schemeClr val="dk2"/>
              </a:buClr>
              <a:buSzPct val="25000"/>
              <a:buFont typeface="Arial"/>
              <a:buNone/>
            </a:pPr>
            <a:r>
              <a:rPr lang="en-US" sz="4000" b="0" i="0" u="none" strike="noStrike" cap="none">
                <a:solidFill>
                  <a:schemeClr val="dk2"/>
                </a:solidFill>
                <a:latin typeface="Arial"/>
                <a:ea typeface="Arial"/>
                <a:cs typeface="Arial"/>
                <a:sym typeface="Arial"/>
              </a:rPr>
              <a:t>Stochastic Neighbor Embedding </a:t>
            </a:r>
          </a:p>
        </p:txBody>
      </p:sp>
      <p:sp>
        <p:nvSpPr>
          <p:cNvPr id="206" name="Shape 206"/>
          <p:cNvSpPr txBox="1">
            <a:spLocks noGrp="1"/>
          </p:cNvSpPr>
          <p:nvPr>
            <p:ph type="body" idx="1"/>
          </p:nvPr>
        </p:nvSpPr>
        <p:spPr>
          <a:xfrm>
            <a:off x="609600" y="1524001"/>
            <a:ext cx="10972799" cy="602230"/>
          </a:xfrm>
          <a:prstGeom prst="rect">
            <a:avLst/>
          </a:prstGeom>
          <a:noFill/>
          <a:ln>
            <a:noFill/>
          </a:ln>
        </p:spPr>
        <p:txBody>
          <a:bodyPr wrap="square" lIns="91425" tIns="45700" rIns="91425" bIns="45700" anchor="t" anchorCtr="0">
            <a:noAutofit/>
          </a:bodyPr>
          <a:lstStyle/>
          <a:p>
            <a:pPr marL="182880" marR="0" lvl="0" indent="-182880" algn="l" rtl="0">
              <a:spcBef>
                <a:spcPts val="0"/>
              </a:spcBef>
              <a:buClr>
                <a:schemeClr val="accent1"/>
              </a:buClr>
              <a:buSzPct val="85000"/>
              <a:buFont typeface="Arial"/>
              <a:buChar char="•"/>
            </a:pPr>
            <a:r>
              <a:rPr lang="en-US" sz="2400" b="0" i="0" u="none" strike="noStrike" cap="none">
                <a:solidFill>
                  <a:schemeClr val="dk1"/>
                </a:solidFill>
                <a:latin typeface="Arial"/>
                <a:ea typeface="Arial"/>
                <a:cs typeface="Arial"/>
                <a:sym typeface="Arial"/>
              </a:rPr>
              <a:t>Measure </a:t>
            </a:r>
            <a:r>
              <a:rPr lang="en-US" sz="2400" b="0" i="0" u="none" strike="noStrike" cap="none" dirty="0">
                <a:solidFill>
                  <a:schemeClr val="dk1"/>
                </a:solidFill>
                <a:latin typeface="Arial"/>
                <a:ea typeface="Arial"/>
                <a:cs typeface="Arial"/>
                <a:sym typeface="Arial"/>
              </a:rPr>
              <a:t>pairwise similarities between low-dimensional map points. </a:t>
            </a:r>
          </a:p>
        </p:txBody>
      </p:sp>
      <p:sp>
        <p:nvSpPr>
          <p:cNvPr id="207" name="Shape 207"/>
          <p:cNvSpPr/>
          <p:nvPr/>
        </p:nvSpPr>
        <p:spPr>
          <a:xfrm>
            <a:off x="2398775" y="2359151"/>
            <a:ext cx="6836663" cy="3082025"/>
          </a:xfrm>
          <a:prstGeom prst="roundRect">
            <a:avLst>
              <a:gd name="adj" fmla="val 16667"/>
            </a:avLst>
          </a:prstGeom>
          <a:no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208" name="Shape 208"/>
          <p:cNvSpPr/>
          <p:nvPr/>
        </p:nvSpPr>
        <p:spPr>
          <a:xfrm>
            <a:off x="3496055" y="2903982"/>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209" name="Shape 209"/>
          <p:cNvSpPr/>
          <p:nvPr/>
        </p:nvSpPr>
        <p:spPr>
          <a:xfrm>
            <a:off x="2977662" y="4493196"/>
            <a:ext cx="347471" cy="329184"/>
          </a:xfrm>
          <a:prstGeom prst="ellipse">
            <a:avLst/>
          </a:prstGeom>
          <a:solidFill>
            <a:schemeClr val="accent2"/>
          </a:solidFill>
          <a:ln w="26425" cap="flat" cmpd="sng">
            <a:solidFill>
              <a:schemeClr val="accent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210" name="Shape 210"/>
          <p:cNvSpPr/>
          <p:nvPr/>
        </p:nvSpPr>
        <p:spPr>
          <a:xfrm>
            <a:off x="3791309" y="4164012"/>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211" name="Shape 211"/>
          <p:cNvSpPr/>
          <p:nvPr/>
        </p:nvSpPr>
        <p:spPr>
          <a:xfrm>
            <a:off x="5472632" y="2644140"/>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212" name="Shape 212"/>
          <p:cNvSpPr/>
          <p:nvPr/>
        </p:nvSpPr>
        <p:spPr>
          <a:xfrm>
            <a:off x="7376811" y="2739390"/>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213" name="Shape 213"/>
          <p:cNvSpPr/>
          <p:nvPr/>
        </p:nvSpPr>
        <p:spPr>
          <a:xfrm>
            <a:off x="7350686" y="4533317"/>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214" name="Shape 214"/>
          <p:cNvSpPr/>
          <p:nvPr/>
        </p:nvSpPr>
        <p:spPr>
          <a:xfrm>
            <a:off x="8632860" y="3874007"/>
            <a:ext cx="347471" cy="329184"/>
          </a:xfrm>
          <a:prstGeom prst="ellipse">
            <a:avLst/>
          </a:prstGeom>
          <a:solidFill>
            <a:schemeClr val="accent1"/>
          </a:solidFill>
          <a:ln w="26425" cap="flat" cmpd="sng">
            <a:solidFill>
              <a:srgbClr val="395E89"/>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sp>
        <p:nvSpPr>
          <p:cNvPr id="216" name="Shape 216"/>
          <p:cNvSpPr/>
          <p:nvPr/>
        </p:nvSpPr>
        <p:spPr>
          <a:xfrm>
            <a:off x="2125515" y="3751076"/>
            <a:ext cx="2194559" cy="1945151"/>
          </a:xfrm>
          <a:prstGeom prst="ellipse">
            <a:avLst/>
          </a:prstGeom>
          <a:noFill/>
          <a:ln w="26425" cap="flat" cmpd="sng">
            <a:solidFill>
              <a:schemeClr val="accent2"/>
            </a:solidFill>
            <a:prstDash val="solid"/>
            <a:round/>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Arial"/>
              <a:ea typeface="Arial"/>
              <a:cs typeface="Arial"/>
              <a:sym typeface="Arial"/>
            </a:endParaRPr>
          </a:p>
        </p:txBody>
      </p:sp>
      <p:cxnSp>
        <p:nvCxnSpPr>
          <p:cNvPr id="217" name="Shape 217"/>
          <p:cNvCxnSpPr>
            <a:stCxn id="209" idx="6"/>
          </p:cNvCxnSpPr>
          <p:nvPr/>
        </p:nvCxnSpPr>
        <p:spPr>
          <a:xfrm>
            <a:off x="3325134" y="4657788"/>
            <a:ext cx="2324100" cy="1224900"/>
          </a:xfrm>
          <a:prstGeom prst="straightConnector1">
            <a:avLst/>
          </a:prstGeom>
          <a:noFill/>
          <a:ln w="9525" cap="flat" cmpd="sng">
            <a:solidFill>
              <a:schemeClr val="accent1"/>
            </a:solidFill>
            <a:prstDash val="solid"/>
            <a:round/>
            <a:headEnd type="none" w="med" len="med"/>
            <a:tailEnd type="triangle" w="lg" len="lg"/>
          </a:ln>
        </p:spPr>
      </p:cxnSp>
      <p:cxnSp>
        <p:nvCxnSpPr>
          <p:cNvPr id="218" name="Shape 218"/>
          <p:cNvCxnSpPr>
            <a:stCxn id="210" idx="5"/>
          </p:cNvCxnSpPr>
          <p:nvPr/>
        </p:nvCxnSpPr>
        <p:spPr>
          <a:xfrm>
            <a:off x="4087894" y="4444988"/>
            <a:ext cx="2105373" cy="1437700"/>
          </a:xfrm>
          <a:prstGeom prst="straightConnector1">
            <a:avLst/>
          </a:prstGeom>
          <a:noFill/>
          <a:ln w="9525" cap="flat" cmpd="sng">
            <a:solidFill>
              <a:schemeClr val="accent1"/>
            </a:solidFill>
            <a:prstDash val="solid"/>
            <a:round/>
            <a:headEnd type="none" w="med" len="med"/>
            <a:tailEnd type="triangle" w="lg" len="lg"/>
          </a:ln>
        </p:spPr>
      </p:cxnSp>
      <p:sp>
        <p:nvSpPr>
          <p:cNvPr id="2" name="Footer Placeholder 1"/>
          <p:cNvSpPr>
            <a:spLocks noGrp="1"/>
          </p:cNvSpPr>
          <p:nvPr>
            <p:ph type="ftr" idx="11"/>
          </p:nvPr>
        </p:nvSpPr>
        <p:spPr/>
        <p:txBody>
          <a:bodyPr/>
          <a:lstStyle/>
          <a:p>
            <a:r>
              <a:rPr lang="en-US"/>
              <a:t>Streaming t-SNE</a:t>
            </a:r>
          </a:p>
        </p:txBody>
      </p:sp>
      <mc:AlternateContent xmlns:mc="http://schemas.openxmlformats.org/markup-compatibility/2006" xmlns:a14="http://schemas.microsoft.com/office/drawing/2010/main">
        <mc:Choice Requires="a14">
          <p:sp>
            <p:nvSpPr>
              <p:cNvPr id="4" name="TextBox 3"/>
              <p:cNvSpPr txBox="1"/>
              <p:nvPr/>
            </p:nvSpPr>
            <p:spPr>
              <a:xfrm>
                <a:off x="4121546" y="5967547"/>
                <a:ext cx="3429000" cy="662169"/>
              </a:xfrm>
              <a:prstGeom prst="rect">
                <a:avLst/>
              </a:prstGeom>
              <a:noFill/>
            </p:spPr>
            <p:txBody>
              <a:bodyPr wrap="square" lIns="0" tIns="0" rIns="0" bIns="0" rtlCol="0">
                <a:spAutoFit/>
              </a:bodyPr>
              <a:lstStyle/>
              <a:p>
                <a:r>
                  <a:rPr lang="en-US" sz="2400" dirty="0"/>
                  <a:t>q</a:t>
                </a:r>
                <a:r>
                  <a:rPr lang="en-US" sz="2400" baseline="-25000" dirty="0" err="1"/>
                  <a:t>j|i</a:t>
                </a:r>
                <a:r>
                  <a:rPr lang="en-US" sz="2400" dirty="0"/>
                  <a:t> = </a:t>
                </a:r>
                <a14:m>
                  <m:oMath xmlns:m="http://schemas.openxmlformats.org/officeDocument/2006/math">
                    <m:f>
                      <m:fPr>
                        <m:ctrlPr>
                          <a:rPr lang="bg-BG" sz="2400" i="1" smtClean="0">
                            <a:latin typeface="Cambria Math" panose="02040503050406030204" pitchFamily="18" charset="0"/>
                          </a:rPr>
                        </m:ctrlPr>
                      </m:fPr>
                      <m:num>
                        <m:sSup>
                          <m:sSupPr>
                            <m:ctrlPr>
                              <a:rPr lang="en-US" sz="2400" b="0" i="1" smtClean="0">
                                <a:latin typeface="Cambria Math" panose="02040503050406030204" pitchFamily="18" charset="0"/>
                              </a:rPr>
                            </m:ctrlPr>
                          </m:sSupPr>
                          <m:e>
                            <m:d>
                              <m:dPr>
                                <m:ctrlPr>
                                  <a:rPr lang="en-US" sz="2400" i="1">
                                    <a:latin typeface="Cambria Math" panose="02040503050406030204" pitchFamily="18" charset="0"/>
                                  </a:rPr>
                                </m:ctrlPr>
                              </m:dPr>
                              <m:e>
                                <m:r>
                                  <a:rPr lang="en-US" sz="2400" i="1">
                                    <a:latin typeface="Cambria Math" charset="0"/>
                                  </a:rPr>
                                  <m:t>1 + </m:t>
                                </m:r>
                                <m:d>
                                  <m:dPr>
                                    <m:begChr m:val="‖"/>
                                    <m:endChr m:val="‖"/>
                                    <m:ctrlPr>
                                      <a:rPr lang="en-US" sz="2400" i="1">
                                        <a:latin typeface="Cambria Math" panose="02040503050406030204" pitchFamily="18" charset="0"/>
                                      </a:rPr>
                                    </m:ctrlPr>
                                  </m:dPr>
                                  <m:e>
                                    <m:r>
                                      <a:rPr lang="en-US" sz="2400" i="1">
                                        <a:latin typeface="Cambria Math" charset="0"/>
                                      </a:rPr>
                                      <m:t>𝑦</m:t>
                                    </m:r>
                                    <m:r>
                                      <a:rPr lang="en-US" sz="2400" i="1" baseline="-25000">
                                        <a:latin typeface="Cambria Math" charset="0"/>
                                      </a:rPr>
                                      <m:t>𝑖</m:t>
                                    </m:r>
                                    <m:r>
                                      <a:rPr lang="en-US" sz="2400" i="1">
                                        <a:latin typeface="Cambria Math" charset="0"/>
                                      </a:rPr>
                                      <m:t>−</m:t>
                                    </m:r>
                                    <m:r>
                                      <a:rPr lang="en-US" sz="2400" i="1">
                                        <a:latin typeface="Cambria Math" charset="0"/>
                                      </a:rPr>
                                      <m:t>𝑦𝑗</m:t>
                                    </m:r>
                                  </m:e>
                                </m:d>
                                <m:r>
                                  <a:rPr lang="en-US" sz="2400" i="1" baseline="30000">
                                    <a:latin typeface="Cambria Math" charset="0"/>
                                  </a:rPr>
                                  <m:t>2</m:t>
                                </m:r>
                              </m:e>
                            </m:d>
                          </m:e>
                          <m:sup>
                            <m:r>
                              <a:rPr lang="en-US" sz="2400" b="0" i="1" smtClean="0">
                                <a:latin typeface="Cambria Math" charset="0"/>
                              </a:rPr>
                              <m:t>−1</m:t>
                            </m:r>
                          </m:sup>
                        </m:sSup>
                      </m:num>
                      <m:den>
                        <m:sSup>
                          <m:sSupPr>
                            <m:ctrlPr>
                              <a:rPr lang="bg-BG" sz="2400" i="1" smtClean="0">
                                <a:latin typeface="Cambria Math" panose="02040503050406030204" pitchFamily="18" charset="0"/>
                              </a:rPr>
                            </m:ctrlPr>
                          </m:sSupPr>
                          <m:e>
                            <m:nary>
                              <m:naryPr>
                                <m:chr m:val="∑"/>
                                <m:limLoc m:val="subSup"/>
                                <m:supHide m:val="on"/>
                                <m:ctrlPr>
                                  <a:rPr lang="bg-BG" sz="2400" i="1">
                                    <a:latin typeface="Cambria Math" panose="02040503050406030204" pitchFamily="18" charset="0"/>
                                  </a:rPr>
                                </m:ctrlPr>
                              </m:naryPr>
                              <m:sub>
                                <m:r>
                                  <m:rPr>
                                    <m:brk m:alnAt="9"/>
                                  </m:rPr>
                                  <a:rPr lang="en-US" sz="2400" i="1">
                                    <a:latin typeface="Cambria Math" charset="0"/>
                                  </a:rPr>
                                  <m:t>𝑘</m:t>
                                </m:r>
                              </m:sub>
                              <m:sup/>
                              <m:e>
                                <m:nary>
                                  <m:naryPr>
                                    <m:chr m:val="∑"/>
                                    <m:limLoc m:val="subSup"/>
                                    <m:supHide m:val="on"/>
                                    <m:ctrlPr>
                                      <a:rPr lang="bg-BG" sz="2400" i="1">
                                        <a:latin typeface="Cambria Math" panose="02040503050406030204" pitchFamily="18" charset="0"/>
                                      </a:rPr>
                                    </m:ctrlPr>
                                  </m:naryPr>
                                  <m:sub>
                                    <m:r>
                                      <m:rPr>
                                        <m:brk m:alnAt="9"/>
                                      </m:rPr>
                                      <a:rPr lang="en-US" sz="2400" i="1">
                                        <a:latin typeface="Cambria Math" charset="0"/>
                                      </a:rPr>
                                      <m:t>𝑙</m:t>
                                    </m:r>
                                    <m:r>
                                      <a:rPr lang="en-US" sz="2400" i="1">
                                        <a:latin typeface="Cambria Math" charset="0"/>
                                        <a:ea typeface="Cambria Math" charset="0"/>
                                        <a:cs typeface="Cambria Math" charset="0"/>
                                      </a:rPr>
                                      <m:t>≠</m:t>
                                    </m:r>
                                    <m:r>
                                      <a:rPr lang="en-US" sz="2400" i="1">
                                        <a:latin typeface="Cambria Math" charset="0"/>
                                        <a:ea typeface="Cambria Math" charset="0"/>
                                        <a:cs typeface="Cambria Math" charset="0"/>
                                      </a:rPr>
                                      <m:t>𝑘</m:t>
                                    </m:r>
                                  </m:sub>
                                  <m:sup/>
                                  <m:e>
                                    <m:d>
                                      <m:dPr>
                                        <m:ctrlPr>
                                          <a:rPr lang="en-US" sz="2400" i="1">
                                            <a:latin typeface="Cambria Math" panose="02040503050406030204" pitchFamily="18" charset="0"/>
                                          </a:rPr>
                                        </m:ctrlPr>
                                      </m:dPr>
                                      <m:e>
                                        <m:r>
                                          <a:rPr lang="en-US" sz="2400" i="1">
                                            <a:latin typeface="Cambria Math" charset="0"/>
                                          </a:rPr>
                                          <m:t>1+</m:t>
                                        </m:r>
                                        <m:d>
                                          <m:dPr>
                                            <m:begChr m:val="‖"/>
                                            <m:endChr m:val="‖"/>
                                            <m:ctrlPr>
                                              <a:rPr lang="en-US" sz="2400" i="1">
                                                <a:latin typeface="Cambria Math" panose="02040503050406030204" pitchFamily="18" charset="0"/>
                                              </a:rPr>
                                            </m:ctrlPr>
                                          </m:dPr>
                                          <m:e>
                                            <m:r>
                                              <a:rPr lang="en-US" sz="2400" i="1">
                                                <a:latin typeface="Cambria Math" charset="0"/>
                                              </a:rPr>
                                              <m:t>𝑦</m:t>
                                            </m:r>
                                            <m:r>
                                              <a:rPr lang="en-US" sz="2400" i="1" baseline="-25000">
                                                <a:latin typeface="Cambria Math" charset="0"/>
                                              </a:rPr>
                                              <m:t>𝑘</m:t>
                                            </m:r>
                                            <m:r>
                                              <a:rPr lang="en-US" sz="2400" i="1">
                                                <a:latin typeface="Cambria Math" charset="0"/>
                                              </a:rPr>
                                              <m:t>−</m:t>
                                            </m:r>
                                            <m:r>
                                              <a:rPr lang="en-US" sz="2400" i="1">
                                                <a:latin typeface="Cambria Math" charset="0"/>
                                              </a:rPr>
                                              <m:t>𝑦𝑖</m:t>
                                            </m:r>
                                          </m:e>
                                        </m:d>
                                        <m:r>
                                          <a:rPr lang="en-US" sz="2400" i="1" baseline="30000">
                                            <a:latin typeface="Cambria Math" charset="0"/>
                                          </a:rPr>
                                          <m:t>2</m:t>
                                        </m:r>
                                      </m:e>
                                    </m:d>
                                  </m:e>
                                </m:nary>
                              </m:e>
                            </m:nary>
                          </m:e>
                          <m:sup>
                            <m:r>
                              <a:rPr lang="en-US" sz="2400" b="0" i="1" smtClean="0">
                                <a:latin typeface="Cambria Math" charset="0"/>
                              </a:rPr>
                              <m:t>−1</m:t>
                            </m:r>
                          </m:sup>
                        </m:sSup>
                      </m:den>
                    </m:f>
                  </m:oMath>
                </a14:m>
                <a:endParaRPr lang="en-US" sz="2400" dirty="0"/>
              </a:p>
            </p:txBody>
          </p:sp>
        </mc:Choice>
        <mc:Fallback xmlns="">
          <p:sp>
            <p:nvSpPr>
              <p:cNvPr id="4" name="TextBox 3"/>
              <p:cNvSpPr txBox="1">
                <a:spLocks noRot="1" noChangeAspect="1" noMove="1" noResize="1" noEditPoints="1" noAdjustHandles="1" noChangeArrowheads="1" noChangeShapeType="1" noTextEdit="1"/>
              </p:cNvSpPr>
              <p:nvPr/>
            </p:nvSpPr>
            <p:spPr>
              <a:xfrm>
                <a:off x="4121546" y="5967547"/>
                <a:ext cx="3429000" cy="662169"/>
              </a:xfrm>
              <a:prstGeom prst="rect">
                <a:avLst/>
              </a:prstGeom>
              <a:blipFill rotWithShape="0">
                <a:blip r:embed="rId4"/>
                <a:stretch>
                  <a:fillRect l="-5329" b="-917"/>
                </a:stretch>
              </a:blipFill>
            </p:spPr>
            <p:txBody>
              <a:bodyPr/>
              <a:lstStyle/>
              <a:p>
                <a:r>
                  <a:rPr lang="en-US">
                    <a:noFill/>
                  </a:rPr>
                  <a:t> </a:t>
                </a:r>
              </a:p>
            </p:txBody>
          </p:sp>
        </mc:Fallback>
      </mc:AlternateContent>
    </p:spTree>
  </p:cSld>
  <p:clrMapOvr>
    <a:masterClrMapping/>
  </p:clrMapOvr>
</p:sld>
</file>

<file path=ppt/theme/theme1.xml><?xml version="1.0" encoding="utf-8"?>
<a:theme xmlns:a="http://schemas.openxmlformats.org/drawingml/2006/main" name="Clar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3579</TotalTime>
  <Words>2053</Words>
  <Application>Microsoft Macintosh PowerPoint</Application>
  <PresentationFormat>Widescreen</PresentationFormat>
  <Paragraphs>367</Paragraphs>
  <Slides>23</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Cambria Math</vt:lpstr>
      <vt:lpstr>Clarity</vt:lpstr>
      <vt:lpstr>t-SNE</vt:lpstr>
      <vt:lpstr>Outline</vt:lpstr>
      <vt:lpstr>Visualizing many dimensions</vt:lpstr>
      <vt:lpstr>Introduction </vt:lpstr>
      <vt:lpstr>Example of Dimensionality Reduction</vt:lpstr>
      <vt:lpstr>What about PCA?</vt:lpstr>
      <vt:lpstr>What distances to preserve? </vt:lpstr>
      <vt:lpstr>Stochastic Neighbor Embedding</vt:lpstr>
      <vt:lpstr>Stochastic Neighbor Embedding </vt:lpstr>
      <vt:lpstr>Stochastic Neighbor Embedding (SNE)</vt:lpstr>
      <vt:lpstr>How to choose sigma?</vt:lpstr>
      <vt:lpstr>Issues with SNE</vt:lpstr>
      <vt:lpstr>t-Distributed Stochastic Neighbor Embedding</vt:lpstr>
      <vt:lpstr>Gradient interpretation</vt:lpstr>
      <vt:lpstr>Barnes-Hut t-SNE</vt:lpstr>
      <vt:lpstr>Quadtree</vt:lpstr>
      <vt:lpstr>Quadtree</vt:lpstr>
      <vt:lpstr>Barnes Hut Approximation </vt:lpstr>
      <vt:lpstr>Issues with t-SNE</vt:lpstr>
      <vt:lpstr>Streaming t-SNE  </vt:lpstr>
      <vt:lpstr>Batch t-SNE algorithm</vt:lpstr>
      <vt:lpstr>Batch t-SNE algorithm</vt:lpstr>
      <vt:lpstr>Streaming t-SNE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Streaming t-SNE</dc:title>
  <cp:lastModifiedBy>Microsoft Office User</cp:lastModifiedBy>
  <cp:revision>65</cp:revision>
  <dcterms:modified xsi:type="dcterms:W3CDTF">2020-02-14T06:53:43Z</dcterms:modified>
</cp:coreProperties>
</file>